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84" r:id="rId26"/>
    <p:sldId id="285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17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463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9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780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00FC4-C7F8-4AD7-B516-FB08A6C4C77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65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04F37-565E-4E73-900B-E0A382B0BFE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266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D431C-8377-48B8-973B-6BBF238C7FC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841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F3C21-65D5-46CB-A114-B0818C27F36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826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17A2-4934-433A-AE6E-B3F5B8351F8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808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C7FFE-7A97-43CF-A745-FB9602B822F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1648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E8747-38A0-48D7-8A08-53429896C5E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4515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DD681-B6F9-41C7-BA75-4E97D58C4A7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17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5689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15624-9FD7-41DB-9547-39452741A0D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323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21968-1800-4D87-AC5B-2149F773BA3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681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1F549-ABDC-440E-B18E-F832E137E07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01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608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292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25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83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7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99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56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4EA242-5D0A-485F-80B8-E9405B61B16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38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500063" y="1214438"/>
            <a:ext cx="7958137" cy="2386012"/>
          </a:xfrm>
        </p:spPr>
        <p:txBody>
          <a:bodyPr anchor="t"/>
          <a:lstStyle/>
          <a:p>
            <a:pPr eaLnBrk="1" hangingPunct="1"/>
            <a:r>
              <a:rPr lang="ru-RU" sz="3600" b="1" dirty="0">
                <a:solidFill>
                  <a:srgbClr val="C00000"/>
                </a:solidFill>
                <a:latin typeface="Arial" charset="0"/>
                <a:cs typeface="Arial" charset="0"/>
              </a:rPr>
              <a:t>Задание А 5</a:t>
            </a:r>
            <a:br>
              <a:rPr lang="ru-RU" sz="3600" b="1" dirty="0">
                <a:solidFill>
                  <a:srgbClr val="C00000"/>
                </a:solidFill>
                <a:latin typeface="Arial" charset="0"/>
                <a:cs typeface="Arial" charset="0"/>
              </a:rPr>
            </a:br>
            <a:r>
              <a:rPr lang="ru-RU" sz="3600" b="1" dirty="0">
                <a:solidFill>
                  <a:srgbClr val="7030A0"/>
                </a:solidFill>
                <a:latin typeface="Arial" charset="0"/>
                <a:cs typeface="Arial" charset="0"/>
              </a:rPr>
              <a:t>в формате ЕГЭ по русскому языку.</a:t>
            </a:r>
          </a:p>
        </p:txBody>
      </p:sp>
      <p:pic>
        <p:nvPicPr>
          <p:cNvPr id="2051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21"/>
          <a:stretch>
            <a:fillRect/>
          </a:stretch>
        </p:blipFill>
        <p:spPr bwMode="auto">
          <a:xfrm>
            <a:off x="285750" y="3214688"/>
            <a:ext cx="4267200" cy="332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86375" y="5572125"/>
            <a:ext cx="184731" cy="307777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468544" y="27809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105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/>
          <a:lstStyle/>
          <a:p>
            <a:pPr lvl="0"/>
            <a:r>
              <a:rPr lang="ru-RU" sz="3200" b="1" dirty="0"/>
              <a:t>Неправильное употребление</a:t>
            </a:r>
            <a:br>
              <a:rPr lang="en-US" sz="3200" b="1" dirty="0"/>
            </a:br>
            <a:r>
              <a:rPr lang="ru-RU" sz="3200" b="1" dirty="0"/>
              <a:t> причастных оборотов:</a:t>
            </a:r>
            <a:br>
              <a:rPr lang="ru-RU" sz="3200" b="1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solidFill>
                  <a:srgbClr val="FF0000"/>
                </a:solidFill>
              </a:rPr>
              <a:t>Приехавшие</a:t>
            </a:r>
            <a:r>
              <a:rPr lang="ru-RU" b="1" i="1" dirty="0"/>
              <a:t> </a:t>
            </a:r>
            <a:r>
              <a:rPr lang="ru-RU" b="1" i="1" dirty="0">
                <a:solidFill>
                  <a:srgbClr val="0000FF"/>
                </a:solidFill>
              </a:rPr>
              <a:t>делегаты</a:t>
            </a:r>
            <a:r>
              <a:rPr lang="ru-RU" b="1" i="1" dirty="0"/>
              <a:t> </a:t>
            </a:r>
            <a:r>
              <a:rPr lang="ru-RU" b="1" i="1" dirty="0">
                <a:solidFill>
                  <a:srgbClr val="FF0000"/>
                </a:solidFill>
              </a:rPr>
              <a:t>на съезд </a:t>
            </a:r>
            <a:r>
              <a:rPr lang="ru-RU" b="1" i="1" dirty="0"/>
              <a:t>должны зарегистрироваться.</a:t>
            </a:r>
            <a:endParaRPr lang="ru-RU" b="1" dirty="0"/>
          </a:p>
          <a:p>
            <a:pPr marL="0" lvl="0" indent="0">
              <a:buNone/>
            </a:pPr>
            <a:r>
              <a:rPr lang="ru-RU" b="1" dirty="0"/>
              <a:t>Запомни</a:t>
            </a:r>
            <a:r>
              <a:rPr lang="ru-RU" dirty="0"/>
              <a:t>: нельзя помещать определяемое слово внутрь причастного оборота (</a:t>
            </a:r>
            <a:r>
              <a:rPr lang="ru-RU" sz="2800" dirty="0"/>
              <a:t>причастный оборот должен полностью стоять до или после определяемого слова и не должен разрываться им на части).</a:t>
            </a:r>
            <a:endParaRPr lang="ru-RU" sz="2800" b="1" dirty="0"/>
          </a:p>
          <a:p>
            <a:pPr marL="0" indent="0">
              <a:buNone/>
            </a:pPr>
            <a:r>
              <a:rPr lang="ru-RU" b="1" i="1" dirty="0"/>
              <a:t>Исправим: </a:t>
            </a:r>
            <a:r>
              <a:rPr lang="ru-RU" b="1" i="1" dirty="0">
                <a:solidFill>
                  <a:srgbClr val="FF0000"/>
                </a:solidFill>
              </a:rPr>
              <a:t>Приехавшие на съезд </a:t>
            </a:r>
            <a:r>
              <a:rPr lang="ru-RU" b="1" i="1" dirty="0">
                <a:solidFill>
                  <a:srgbClr val="0000FF"/>
                </a:solidFill>
              </a:rPr>
              <a:t>делегаты</a:t>
            </a:r>
            <a:r>
              <a:rPr lang="ru-RU" b="1" i="1" dirty="0"/>
              <a:t> должны зарегистрироваться.</a:t>
            </a: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58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ru-RU" sz="2800" b="1" i="1" dirty="0"/>
              <a:t>Некоторыми из </a:t>
            </a:r>
            <a:r>
              <a:rPr lang="ru-RU" sz="2800" b="1" i="1" u="sng" dirty="0">
                <a:solidFill>
                  <a:srgbClr val="FF0000"/>
                </a:solidFill>
              </a:rPr>
              <a:t>путешественников</a:t>
            </a:r>
            <a:r>
              <a:rPr lang="ru-RU" sz="2800" b="1" i="1" dirty="0"/>
              <a:t>, </a:t>
            </a:r>
          </a:p>
          <a:p>
            <a:pPr marL="0" indent="0">
              <a:buNone/>
            </a:pPr>
            <a:r>
              <a:rPr lang="ru-RU" sz="2800" b="1" i="1" u="sng" dirty="0">
                <a:solidFill>
                  <a:srgbClr val="FF0000"/>
                </a:solidFill>
              </a:rPr>
              <a:t>бывавшим</a:t>
            </a:r>
            <a:r>
              <a:rPr lang="ru-RU" sz="2800" b="1" i="1" dirty="0"/>
              <a:t> в притоках реки Амазонки, было описано растение с огромными плавающими листьями.</a:t>
            </a:r>
            <a:endParaRPr lang="ru-RU" sz="2800" b="1" dirty="0"/>
          </a:p>
          <a:p>
            <a:pPr marL="0" lvl="0" indent="0">
              <a:buNone/>
            </a:pPr>
            <a:r>
              <a:rPr lang="ru-RU" sz="2800" b="1" dirty="0"/>
              <a:t>Запомни: </a:t>
            </a:r>
            <a:r>
              <a:rPr lang="ru-RU" sz="2800" dirty="0"/>
              <a:t>необходимо помнить, что причастие и определяемое слово должны быть согласованы в роде, числе и падеже, что проверяется по вопросу.</a:t>
            </a:r>
          </a:p>
          <a:p>
            <a:pPr marL="0" lvl="0" indent="0">
              <a:buNone/>
            </a:pPr>
            <a:endParaRPr lang="ru-RU" sz="2800" b="1" dirty="0"/>
          </a:p>
          <a:p>
            <a:pPr marL="0" indent="0">
              <a:buNone/>
            </a:pPr>
            <a:r>
              <a:rPr lang="ru-RU" sz="2800" b="1" i="1" dirty="0"/>
              <a:t>Исправим: Некоторыми из </a:t>
            </a:r>
            <a:r>
              <a:rPr lang="ru-RU" sz="2800" b="1" i="1" u="sng" dirty="0"/>
              <a:t>путешественников</a:t>
            </a:r>
            <a:r>
              <a:rPr lang="ru-RU" sz="2800" b="1" i="1" dirty="0"/>
              <a:t>, </a:t>
            </a:r>
            <a:r>
              <a:rPr lang="ru-RU" sz="2800" b="1" i="1" u="sng" dirty="0">
                <a:solidFill>
                  <a:srgbClr val="C00000"/>
                </a:solidFill>
              </a:rPr>
              <a:t>бывавших</a:t>
            </a:r>
            <a:r>
              <a:rPr lang="ru-RU" sz="2800" b="1" i="1" u="sng" dirty="0"/>
              <a:t> </a:t>
            </a:r>
            <a:r>
              <a:rPr lang="ru-RU" sz="2800" b="1" i="1" dirty="0"/>
              <a:t>(</a:t>
            </a:r>
            <a:r>
              <a:rPr lang="ru-RU" sz="2800" b="1" i="1" dirty="0">
                <a:solidFill>
                  <a:srgbClr val="0000FF"/>
                </a:solidFill>
              </a:rPr>
              <a:t>КАКИХ?</a:t>
            </a:r>
            <a:r>
              <a:rPr lang="ru-RU" sz="2800" b="1" i="1" dirty="0"/>
              <a:t>) в притоках реки Амазонки, было описано растение с огромными плавающими листьями.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79584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/>
              <a:t>Лес тянется с севера на </a:t>
            </a:r>
            <a:r>
              <a:rPr lang="ru-RU" b="1" i="1" dirty="0">
                <a:solidFill>
                  <a:srgbClr val="FF0000"/>
                </a:solidFill>
              </a:rPr>
              <a:t>юг</a:t>
            </a:r>
            <a:r>
              <a:rPr lang="ru-RU" b="1" i="1" dirty="0"/>
              <a:t>, </a:t>
            </a:r>
            <a:r>
              <a:rPr lang="ru-RU" b="1" i="1" dirty="0">
                <a:solidFill>
                  <a:srgbClr val="FF0000"/>
                </a:solidFill>
              </a:rPr>
              <a:t>состоящий</a:t>
            </a:r>
            <a:r>
              <a:rPr lang="ru-RU" b="1" i="1" dirty="0"/>
              <a:t> 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FF0000"/>
                </a:solidFill>
              </a:rPr>
              <a:t>в основном из хвойных деревьев</a:t>
            </a:r>
            <a:r>
              <a:rPr lang="ru-RU" b="1" i="1" dirty="0"/>
              <a:t>.</a:t>
            </a:r>
            <a:endParaRPr lang="ru-RU" b="1" dirty="0"/>
          </a:p>
          <a:p>
            <a:pPr marL="0" lvl="0" indent="0">
              <a:buNone/>
            </a:pPr>
            <a:r>
              <a:rPr lang="ru-RU" b="1" dirty="0"/>
              <a:t>Запомни</a:t>
            </a:r>
            <a:r>
              <a:rPr lang="ru-RU" dirty="0"/>
              <a:t>: нельзя употреблять в предложении причастный оборот после имени существительного, которое не является определяемым словом для этого причастного оборота.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Исправим: </a:t>
            </a:r>
            <a:r>
              <a:rPr lang="ru-RU" b="1" i="1" dirty="0">
                <a:solidFill>
                  <a:srgbClr val="0000FF"/>
                </a:solidFill>
              </a:rPr>
              <a:t>Лес</a:t>
            </a:r>
            <a:r>
              <a:rPr lang="ru-RU" b="1" i="1" dirty="0"/>
              <a:t>, </a:t>
            </a:r>
            <a:r>
              <a:rPr lang="ru-RU" b="1" i="1" dirty="0">
                <a:solidFill>
                  <a:srgbClr val="C00000"/>
                </a:solidFill>
              </a:rPr>
              <a:t>состоящий в основном из хвойных деревьев</a:t>
            </a:r>
            <a:r>
              <a:rPr lang="ru-RU" b="1" i="1" dirty="0"/>
              <a:t>, тянется с севера на юг.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772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850106"/>
          </a:xfrm>
        </p:spPr>
        <p:txBody>
          <a:bodyPr/>
          <a:lstStyle/>
          <a:p>
            <a:pPr lvl="0"/>
            <a:r>
              <a:rPr lang="ru-RU" sz="3600" b="1" dirty="0"/>
              <a:t>Неправильное употребление имён собственных:</a:t>
            </a:r>
            <a:br>
              <a:rPr lang="ru-RU" sz="3600" b="1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marL="0" indent="0">
              <a:buNone/>
            </a:pPr>
            <a:r>
              <a:rPr lang="ru-RU" sz="2400" b="1" i="1" dirty="0"/>
              <a:t>В журнале «</a:t>
            </a:r>
            <a:r>
              <a:rPr lang="ru-RU" sz="2400" b="1" i="1" dirty="0">
                <a:solidFill>
                  <a:srgbClr val="FF0000"/>
                </a:solidFill>
              </a:rPr>
              <a:t>Новом  мире</a:t>
            </a:r>
            <a:r>
              <a:rPr lang="ru-RU" sz="2400" b="1" i="1" dirty="0"/>
              <a:t>» напечатана рецензия  на это произведение.</a:t>
            </a:r>
            <a:endParaRPr lang="ru-RU" sz="2400" b="1" dirty="0"/>
          </a:p>
          <a:p>
            <a:pPr marL="0" lvl="0" indent="0">
              <a:buNone/>
            </a:pPr>
            <a:r>
              <a:rPr lang="ru-RU" sz="2400" b="1" dirty="0"/>
              <a:t>Запомните</a:t>
            </a:r>
            <a:r>
              <a:rPr lang="ru-RU" sz="2400" dirty="0"/>
              <a:t>: название произведения, заключённое в кавычки и данное </a:t>
            </a:r>
            <a:r>
              <a:rPr lang="ru-RU" sz="2400" u="sng" dirty="0"/>
              <a:t>после родового слова </a:t>
            </a:r>
            <a:r>
              <a:rPr lang="ru-RU" sz="2400" dirty="0"/>
              <a:t>(«роман», «повесть», «ода», «стихотворение», «журнал», «газета» и т.д.), должно стоять  только в форме ИМЕНИТЕЛЬНОГО падежа.</a:t>
            </a:r>
            <a:endParaRPr lang="ru-RU" sz="2400" b="1" dirty="0"/>
          </a:p>
          <a:p>
            <a:pPr marL="0" indent="0">
              <a:buNone/>
            </a:pPr>
            <a:r>
              <a:rPr lang="ru-RU" sz="2400" b="1" i="1" dirty="0"/>
              <a:t>Исправим: В журнале </a:t>
            </a:r>
            <a:r>
              <a:rPr lang="ru-RU" sz="2400" b="1" i="1" dirty="0">
                <a:solidFill>
                  <a:srgbClr val="C00000"/>
                </a:solidFill>
              </a:rPr>
              <a:t>«Новый мир»</a:t>
            </a:r>
            <a:r>
              <a:rPr lang="ru-RU" sz="2400" b="1" i="1" dirty="0"/>
              <a:t> напечатана рецензия на это произведение.</a:t>
            </a:r>
            <a:endParaRPr lang="ru-RU" sz="2400" b="1" dirty="0"/>
          </a:p>
          <a:p>
            <a:pPr marL="0" lvl="0" indent="0">
              <a:buNone/>
            </a:pPr>
            <a:r>
              <a:rPr lang="ru-RU" sz="2400" dirty="0"/>
              <a:t>Название, заключённое в кавычки и данное </a:t>
            </a:r>
            <a:r>
              <a:rPr lang="ru-RU" sz="2400" u="sng" dirty="0"/>
              <a:t>БЕЗ родового слова</a:t>
            </a:r>
            <a:r>
              <a:rPr lang="ru-RU" sz="2400" dirty="0"/>
              <a:t> изменяется по падежам.</a:t>
            </a:r>
            <a:endParaRPr lang="ru-RU" sz="2400" b="1" dirty="0"/>
          </a:p>
          <a:p>
            <a:pPr marL="0" indent="0">
              <a:buNone/>
            </a:pPr>
            <a:r>
              <a:rPr lang="ru-RU" sz="2400" b="1" i="1" dirty="0"/>
              <a:t>Например: В </a:t>
            </a:r>
            <a:r>
              <a:rPr lang="ru-RU" sz="2400" b="1" i="1" dirty="0">
                <a:solidFill>
                  <a:srgbClr val="C00000"/>
                </a:solidFill>
              </a:rPr>
              <a:t>«Новом мире» </a:t>
            </a:r>
            <a:r>
              <a:rPr lang="ru-RU" sz="2400" b="1" i="1" dirty="0"/>
              <a:t>опубликована новая статья.</a:t>
            </a:r>
            <a:endParaRPr lang="ru-RU" sz="2400" b="1" dirty="0"/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55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/>
          <a:lstStyle/>
          <a:p>
            <a:pPr lvl="0"/>
            <a:r>
              <a:rPr lang="ru-RU" sz="3200" b="1" dirty="0"/>
              <a:t>Неправильное построение предложений с производными предлогами: </a:t>
            </a:r>
            <a:br>
              <a:rPr lang="ru-RU" sz="3200" b="1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ru-RU" sz="2000" b="1" i="1" dirty="0"/>
              <a:t>Работу на проливе решено было вести, </a:t>
            </a:r>
            <a:r>
              <a:rPr lang="ru-RU" sz="2000" b="1" i="1" u="sng" dirty="0">
                <a:solidFill>
                  <a:srgbClr val="FF0000"/>
                </a:solidFill>
              </a:rPr>
              <a:t>ВОПРЕКИ</a:t>
            </a:r>
            <a:r>
              <a:rPr lang="ru-RU" sz="2000" b="1" i="1" dirty="0">
                <a:solidFill>
                  <a:srgbClr val="FF0000"/>
                </a:solidFill>
              </a:rPr>
              <a:t> УСТАНОВИВШИХСЯ </a:t>
            </a:r>
            <a:r>
              <a:rPr lang="ru-RU" sz="2000" b="1" i="1" u="sng" dirty="0">
                <a:solidFill>
                  <a:srgbClr val="C00000"/>
                </a:solidFill>
              </a:rPr>
              <a:t>ПРАВИЛ</a:t>
            </a:r>
            <a:r>
              <a:rPr lang="ru-RU" sz="2000" b="1" i="1" dirty="0"/>
              <a:t>, не  летом, а зимой.</a:t>
            </a:r>
            <a:endParaRPr lang="ru-RU" sz="2000" b="1" dirty="0"/>
          </a:p>
          <a:p>
            <a:pPr marL="0" lvl="0" indent="0">
              <a:buNone/>
            </a:pPr>
            <a:r>
              <a:rPr lang="ru-RU" sz="2000" b="1" dirty="0"/>
              <a:t>Запомните:</a:t>
            </a:r>
            <a:r>
              <a:rPr lang="ru-RU" sz="2000" dirty="0"/>
              <a:t> 1)  производные предлоги </a:t>
            </a:r>
            <a:r>
              <a:rPr lang="ru-RU" sz="2000" b="1" i="1" dirty="0">
                <a:solidFill>
                  <a:srgbClr val="0000FF"/>
                </a:solidFill>
              </a:rPr>
              <a:t>БЛАГОДАРЯ, СОГЛАСНО, ВОПРЕКИ </a:t>
            </a:r>
            <a:r>
              <a:rPr lang="ru-RU" sz="2000" i="1" dirty="0"/>
              <a:t>употребляются с </a:t>
            </a:r>
            <a:r>
              <a:rPr lang="ru-RU" sz="2000" i="1" dirty="0">
                <a:solidFill>
                  <a:srgbClr val="0000FF"/>
                </a:solidFill>
              </a:rPr>
              <a:t>ДАТЕЛЬНЫМ ПАДЕЖОМ</a:t>
            </a:r>
            <a:r>
              <a:rPr lang="ru-RU" sz="2000" i="1" dirty="0"/>
              <a:t>, (а не с родительным!):</a:t>
            </a:r>
          </a:p>
          <a:p>
            <a:pPr marL="0" lvl="0" indent="0">
              <a:buNone/>
            </a:pPr>
            <a:r>
              <a:rPr lang="ru-RU" sz="2000" i="1" dirty="0"/>
              <a:t> </a:t>
            </a:r>
            <a:r>
              <a:rPr lang="ru-RU" sz="2000" b="1" i="1" dirty="0"/>
              <a:t>поступать (благодаря чему?) благодаря твоему совету,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i="1" dirty="0"/>
              <a:t>действовать (согласно чему?) согласно указаниям друга,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i="1" dirty="0"/>
              <a:t>прийти (вопреки чему?) вопреки моему желанию.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i="1" dirty="0"/>
              <a:t>Исправим:  Работу на проливе решено было вести, </a:t>
            </a:r>
            <a:r>
              <a:rPr lang="ru-RU" sz="2000" b="1" i="1" dirty="0">
                <a:solidFill>
                  <a:srgbClr val="C00000"/>
                </a:solidFill>
              </a:rPr>
              <a:t>вопреки установившимся правилам</a:t>
            </a:r>
            <a:r>
              <a:rPr lang="ru-RU" sz="2000" b="1" i="1" dirty="0"/>
              <a:t>, не  летом, а зимой.</a:t>
            </a:r>
            <a:endParaRPr lang="ru-RU" sz="2000" b="1" dirty="0"/>
          </a:p>
          <a:p>
            <a:pPr marL="0" indent="0">
              <a:buNone/>
            </a:pPr>
            <a:r>
              <a:rPr lang="ru-RU" sz="2000" i="1" dirty="0"/>
              <a:t>2) предлог  БЛАГОДАРЯ употребляется только тогда, когда речь идёт о причинах, вызвавших </a:t>
            </a:r>
            <a:r>
              <a:rPr lang="ru-RU" sz="2000" i="1" u="sng" dirty="0"/>
              <a:t>положительный результат</a:t>
            </a:r>
            <a:r>
              <a:rPr lang="ru-RU" sz="2000" i="1" dirty="0"/>
              <a:t>. Поэтому неудачными следует считать обороты с этим предлогом в сочетании с чем-то отрицательным: «Благодаря крушению поезда люди пострадали».</a:t>
            </a:r>
            <a:endParaRPr lang="ru-RU" sz="2000" b="1" dirty="0"/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1663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sz="3200" b="1" dirty="0"/>
            </a:br>
            <a:r>
              <a:rPr lang="ru-RU" sz="3200" b="1" dirty="0"/>
              <a:t>Неправильное построение предложений с непроизводным предлогом ПО: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ru-RU" sz="2000" b="1" i="1" u="sng" dirty="0"/>
              <a:t>По прибытию</a:t>
            </a:r>
            <a:r>
              <a:rPr lang="ru-RU" sz="2000" b="1" i="1" dirty="0"/>
              <a:t> в Москву он почувствовал себя плохо.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i="1" u="sng" dirty="0"/>
              <a:t>По приезду </a:t>
            </a:r>
            <a:r>
              <a:rPr lang="ru-RU" sz="2000" b="1" i="1" dirty="0"/>
              <a:t>в Венецию я сразу посетил несколько своих знакомых.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i="1" u="sng" dirty="0"/>
              <a:t>По завершению</a:t>
            </a:r>
            <a:r>
              <a:rPr lang="ru-RU" sz="2000" b="1" i="1" dirty="0"/>
              <a:t> строительства рабочие оставили на объекте идеальный порядок.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i="1" u="sng" dirty="0"/>
              <a:t>По окончанию </a:t>
            </a:r>
            <a:r>
              <a:rPr lang="ru-RU" sz="2000" b="1" i="1" dirty="0"/>
              <a:t>курсов английского языка я получил сертификат.</a:t>
            </a:r>
            <a:endParaRPr lang="ru-RU" sz="2000" b="1" dirty="0"/>
          </a:p>
          <a:p>
            <a:pPr marL="0" lvl="0" indent="0">
              <a:buNone/>
            </a:pPr>
            <a:r>
              <a:rPr lang="ru-RU" sz="2000" b="1" dirty="0"/>
              <a:t>Запомните</a:t>
            </a:r>
            <a:r>
              <a:rPr lang="ru-RU" sz="2000" dirty="0"/>
              <a:t>: непроизводный предлог ПО в значении «после чего-либо» употребляется с именем существительным только в форме ПРЕДЛОЖНОГО падежа. 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Исправим</a:t>
            </a:r>
            <a:r>
              <a:rPr lang="ru-RU" sz="2000" dirty="0"/>
              <a:t>: </a:t>
            </a:r>
            <a:r>
              <a:rPr lang="ru-RU" sz="2000" b="1" u="sng" dirty="0">
                <a:solidFill>
                  <a:srgbClr val="C00000"/>
                </a:solidFill>
              </a:rPr>
              <a:t>По </a:t>
            </a:r>
            <a:r>
              <a:rPr lang="ru-RU" sz="2000" b="1" u="sng" dirty="0" err="1">
                <a:solidFill>
                  <a:srgbClr val="C00000"/>
                </a:solidFill>
              </a:rPr>
              <a:t>прибытиИ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dirty="0"/>
              <a:t>в Москву он почувствовал себя плохо.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u="sng" dirty="0">
                <a:solidFill>
                  <a:srgbClr val="C00000"/>
                </a:solidFill>
              </a:rPr>
              <a:t>По </a:t>
            </a:r>
            <a:r>
              <a:rPr lang="ru-RU" sz="2000" b="1" u="sng" dirty="0" err="1">
                <a:solidFill>
                  <a:srgbClr val="C00000"/>
                </a:solidFill>
              </a:rPr>
              <a:t>приездЕ</a:t>
            </a:r>
            <a:r>
              <a:rPr lang="ru-RU" sz="2000" b="1" u="sng" dirty="0">
                <a:solidFill>
                  <a:srgbClr val="C00000"/>
                </a:solidFill>
              </a:rPr>
              <a:t> </a:t>
            </a:r>
            <a:r>
              <a:rPr lang="ru-RU" sz="2000" dirty="0"/>
              <a:t>в Венецию я сразу посетил несколько своих знакомых.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u="sng" dirty="0">
                <a:solidFill>
                  <a:srgbClr val="C00000"/>
                </a:solidFill>
              </a:rPr>
              <a:t>По </a:t>
            </a:r>
            <a:r>
              <a:rPr lang="ru-RU" sz="2000" b="1" u="sng" dirty="0" err="1">
                <a:solidFill>
                  <a:srgbClr val="C00000"/>
                </a:solidFill>
              </a:rPr>
              <a:t>завершениИ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dirty="0"/>
              <a:t>строительства рабочие оставили на объекте идеальный порядок.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u="sng" dirty="0">
                <a:solidFill>
                  <a:srgbClr val="C00000"/>
                </a:solidFill>
              </a:rPr>
              <a:t>По </a:t>
            </a:r>
            <a:r>
              <a:rPr lang="ru-RU" sz="2000" b="1" u="sng" dirty="0" err="1">
                <a:solidFill>
                  <a:srgbClr val="C00000"/>
                </a:solidFill>
              </a:rPr>
              <a:t>окончаниИ</a:t>
            </a:r>
            <a:r>
              <a:rPr lang="ru-RU" sz="2000" b="1" u="sng" dirty="0">
                <a:solidFill>
                  <a:srgbClr val="C00000"/>
                </a:solidFill>
              </a:rPr>
              <a:t> </a:t>
            </a:r>
            <a:r>
              <a:rPr lang="ru-RU" sz="2000" dirty="0"/>
              <a:t>курсов английского языка я получил сертификат.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811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br>
              <a:rPr lang="ru-RU" sz="3200" b="1" dirty="0"/>
            </a:br>
            <a:r>
              <a:rPr lang="ru-RU" sz="3200" b="1" dirty="0"/>
              <a:t>Неправильное построение предложений с двойными союзами </a:t>
            </a:r>
            <a:r>
              <a:rPr lang="ru-RU" sz="3200" b="1" i="1" dirty="0"/>
              <a:t>НЕ  ТОЛЬКО…, НО И…,  КАК…, ТАК И…</a:t>
            </a:r>
            <a:br>
              <a:rPr lang="ru-RU" sz="3200" b="1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marL="0" indent="0">
              <a:buNone/>
            </a:pPr>
            <a:r>
              <a:rPr lang="ru-RU" sz="2000" b="1" i="1" dirty="0"/>
              <a:t>За короткий срок в городе-спутнике построена </a:t>
            </a:r>
            <a:r>
              <a:rPr lang="ru-RU" sz="2000" b="1" i="1" dirty="0">
                <a:solidFill>
                  <a:srgbClr val="FF0000"/>
                </a:solidFill>
              </a:rPr>
              <a:t>НЕ ТОЛЬКО </a:t>
            </a:r>
            <a:r>
              <a:rPr lang="ru-RU" sz="2000" b="1" i="1" dirty="0"/>
              <a:t>новая школа, больница,  </a:t>
            </a:r>
            <a:r>
              <a:rPr lang="ru-RU" sz="2000" b="1" i="1" dirty="0">
                <a:solidFill>
                  <a:srgbClr val="FF0000"/>
                </a:solidFill>
              </a:rPr>
              <a:t>А  ТАКЖЕ  </a:t>
            </a:r>
            <a:r>
              <a:rPr lang="ru-RU" sz="2000" b="1" i="1" dirty="0"/>
              <a:t>драматический театр и библиотека. 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Запомните</a:t>
            </a:r>
            <a:r>
              <a:rPr lang="ru-RU" sz="2000" dirty="0"/>
              <a:t>:  </a:t>
            </a:r>
            <a:r>
              <a:rPr lang="ru-RU" sz="2000" b="1" dirty="0"/>
              <a:t>постоянными являются части двойных союзов</a:t>
            </a:r>
            <a:r>
              <a:rPr lang="ru-RU" sz="2000" dirty="0"/>
              <a:t>: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dirty="0">
                <a:solidFill>
                  <a:srgbClr val="0000FF"/>
                </a:solidFill>
              </a:rPr>
              <a:t> </a:t>
            </a:r>
            <a:r>
              <a:rPr lang="ru-RU" sz="2000" b="1" i="1" dirty="0">
                <a:solidFill>
                  <a:srgbClr val="0000FF"/>
                </a:solidFill>
              </a:rPr>
              <a:t>как…так и, </a:t>
            </a:r>
            <a:endParaRPr lang="ru-RU" sz="20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sz="2000" b="1" i="1" dirty="0">
                <a:solidFill>
                  <a:srgbClr val="0000FF"/>
                </a:solidFill>
              </a:rPr>
              <a:t>не только…но и</a:t>
            </a:r>
            <a:endParaRPr lang="ru-RU" sz="20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sz="2000" b="1" i="1" dirty="0">
                <a:solidFill>
                  <a:srgbClr val="0000FF"/>
                </a:solidFill>
              </a:rPr>
              <a:t>не столько…сколько</a:t>
            </a:r>
            <a:endParaRPr lang="ru-RU" sz="20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sz="2000" b="1" i="1" dirty="0">
                <a:solidFill>
                  <a:srgbClr val="0000FF"/>
                </a:solidFill>
              </a:rPr>
              <a:t>не так…как</a:t>
            </a:r>
            <a:endParaRPr lang="ru-RU" sz="20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sz="2000" b="1" i="1" dirty="0">
                <a:solidFill>
                  <a:srgbClr val="0000FF"/>
                </a:solidFill>
              </a:rPr>
              <a:t>хотя и…но</a:t>
            </a:r>
            <a:endParaRPr lang="ru-RU" sz="20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sz="2000" b="1" i="1" dirty="0">
                <a:solidFill>
                  <a:srgbClr val="0000FF"/>
                </a:solidFill>
              </a:rPr>
              <a:t>не то что(бы)…но(а)</a:t>
            </a:r>
            <a:endParaRPr lang="ru-RU" sz="20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sz="2000" b="1" i="1" dirty="0">
                <a:solidFill>
                  <a:srgbClr val="0000FF"/>
                </a:solidFill>
              </a:rPr>
              <a:t>если не…то.</a:t>
            </a:r>
            <a:endParaRPr lang="ru-RU" sz="20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ru-RU" sz="2000" b="1" i="1" dirty="0"/>
              <a:t>Исправим: За короткий срок в городе-спутнике построена </a:t>
            </a:r>
            <a:r>
              <a:rPr lang="ru-RU" sz="2000" b="1" i="1" dirty="0">
                <a:solidFill>
                  <a:srgbClr val="C00000"/>
                </a:solidFill>
              </a:rPr>
              <a:t>НЕ ТОЛЬКО </a:t>
            </a:r>
            <a:r>
              <a:rPr lang="ru-RU" sz="2000" b="1" i="1" dirty="0"/>
              <a:t>новая школа, больница, </a:t>
            </a:r>
            <a:r>
              <a:rPr lang="ru-RU" sz="2000" b="1" i="1" dirty="0">
                <a:solidFill>
                  <a:srgbClr val="C00000"/>
                </a:solidFill>
              </a:rPr>
              <a:t>НО И</a:t>
            </a:r>
            <a:r>
              <a:rPr lang="ru-RU" sz="2000" b="1" i="1" dirty="0"/>
              <a:t>  драматический театр и библиотека. </a:t>
            </a:r>
            <a:endParaRPr lang="ru-RU" sz="2000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439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br>
              <a:rPr lang="ru-RU" sz="3600" b="1" dirty="0"/>
            </a:br>
            <a:r>
              <a:rPr lang="ru-RU" sz="3600" b="1" dirty="0"/>
              <a:t>Неправильное построение предложений при цитировании:</a:t>
            </a:r>
            <a:br>
              <a:rPr lang="ru-RU" sz="3600" b="1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968552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/>
              <a:t>В своих воспоминаниях Короленко писал, </a:t>
            </a:r>
            <a:r>
              <a:rPr lang="ru-RU" b="1" i="1" dirty="0">
                <a:solidFill>
                  <a:srgbClr val="FF0000"/>
                </a:solidFill>
              </a:rPr>
              <a:t>что всегда «я </a:t>
            </a:r>
            <a:r>
              <a:rPr lang="ru-RU" b="1" i="1" dirty="0"/>
              <a:t>видел в лице Чехова несомненную интеллигентность».</a:t>
            </a:r>
            <a:endParaRPr lang="ru-RU" b="1" dirty="0"/>
          </a:p>
          <a:p>
            <a:pPr marL="0" lvl="0" indent="0">
              <a:buNone/>
            </a:pPr>
            <a:r>
              <a:rPr lang="ru-RU" dirty="0"/>
              <a:t>Недопустимо, чтобы при использовании цитат в качестве придаточных изъяснительных предложений в них употреблялось личное местоимение </a:t>
            </a:r>
            <a:r>
              <a:rPr lang="ru-RU" b="1" dirty="0"/>
              <a:t>Я</a:t>
            </a:r>
            <a:r>
              <a:rPr lang="ru-RU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ru-RU" b="1" i="1" dirty="0"/>
              <a:t>Исправим: Короленко писал, </a:t>
            </a:r>
            <a:r>
              <a:rPr lang="ru-RU" b="1" i="1" dirty="0">
                <a:solidFill>
                  <a:srgbClr val="C00000"/>
                </a:solidFill>
              </a:rPr>
              <a:t>что он </a:t>
            </a:r>
            <a:r>
              <a:rPr lang="ru-RU" b="1" i="1" dirty="0"/>
              <a:t>всегда «видел в лице Чехова несомненную интеллигентность».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882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br>
              <a:rPr lang="ru-RU" sz="2400" b="1" dirty="0"/>
            </a:br>
            <a:br>
              <a:rPr lang="ru-RU" sz="2400" b="1" dirty="0"/>
            </a:br>
            <a:r>
              <a:rPr lang="ru-RU" sz="2400" b="1" dirty="0"/>
              <a:t>Неправильное построение сложноподчинённых предложений, начинающихся со слов ВСЕ , КТО…;</a:t>
            </a:r>
            <a:br>
              <a:rPr lang="ru-RU" sz="2400" b="1" dirty="0"/>
            </a:br>
            <a:r>
              <a:rPr lang="ru-RU" sz="2400" b="1" dirty="0"/>
              <a:t> ТЕ  , КТО…;   НИКТО ИЗ ТЕХ  , КТО….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200" b="1" i="1" u="sng" dirty="0">
                <a:solidFill>
                  <a:srgbClr val="FF0000"/>
                </a:solidFill>
              </a:rPr>
              <a:t>Те</a:t>
            </a:r>
            <a:r>
              <a:rPr lang="ru-RU" sz="2200" b="1" i="1" dirty="0"/>
              <a:t>, кто бывал в Кижах, </a:t>
            </a:r>
            <a:r>
              <a:rPr lang="ru-RU" sz="2200" b="1" i="1" u="sng" dirty="0">
                <a:solidFill>
                  <a:srgbClr val="FF0000"/>
                </a:solidFill>
              </a:rPr>
              <a:t>видел</a:t>
            </a:r>
            <a:r>
              <a:rPr lang="ru-RU" sz="2200" b="1" i="1" dirty="0"/>
              <a:t>, как вдоль всего острова тянется каменная гряда, точно хребет гигантского животного.</a:t>
            </a:r>
            <a:endParaRPr lang="ru-RU" sz="2200" b="1" dirty="0"/>
          </a:p>
          <a:p>
            <a:pPr marL="0" indent="0">
              <a:buNone/>
            </a:pPr>
            <a:r>
              <a:rPr lang="ru-RU" sz="2200" b="1" i="1" dirty="0"/>
              <a:t>Все, </a:t>
            </a:r>
            <a:r>
              <a:rPr lang="ru-RU" sz="2200" b="1" i="1" u="sng" dirty="0">
                <a:solidFill>
                  <a:srgbClr val="FF0000"/>
                </a:solidFill>
              </a:rPr>
              <a:t>кто бывали</a:t>
            </a:r>
            <a:r>
              <a:rPr lang="ru-RU" sz="2200" b="1" i="1" dirty="0">
                <a:solidFill>
                  <a:srgbClr val="FF0000"/>
                </a:solidFill>
              </a:rPr>
              <a:t> </a:t>
            </a:r>
            <a:r>
              <a:rPr lang="ru-RU" sz="2200" b="1" i="1" dirty="0"/>
              <a:t>на Белом море, на севере, знают, что в феврале там начинается зверобойный промысел.</a:t>
            </a:r>
            <a:endParaRPr lang="ru-RU" sz="2200" b="1" dirty="0"/>
          </a:p>
          <a:p>
            <a:pPr marL="0" lvl="0" indent="0">
              <a:buNone/>
            </a:pPr>
            <a:r>
              <a:rPr lang="ru-RU" sz="2200" b="1" dirty="0"/>
              <a:t>Запомните</a:t>
            </a:r>
            <a:r>
              <a:rPr lang="ru-RU" sz="2200" dirty="0"/>
              <a:t>:  </a:t>
            </a:r>
            <a:r>
              <a:rPr lang="ru-RU" sz="2200" b="1" dirty="0">
                <a:solidFill>
                  <a:srgbClr val="0000FF"/>
                </a:solidFill>
              </a:rPr>
              <a:t>ТЕ (ВСЕ) + глагол-сказуемое во МНОЖ. ЧИСЛЕ</a:t>
            </a:r>
          </a:p>
          <a:p>
            <a:pPr marL="0" indent="0">
              <a:buNone/>
            </a:pPr>
            <a:r>
              <a:rPr lang="ru-RU" sz="2200" b="1" dirty="0">
                <a:solidFill>
                  <a:srgbClr val="0000FF"/>
                </a:solidFill>
              </a:rPr>
              <a:t>                             КТО + глагол-сказуемое в ЕДИНСТВ. ЧИСЛЕ</a:t>
            </a:r>
          </a:p>
          <a:p>
            <a:pPr marL="0" indent="0">
              <a:buNone/>
            </a:pPr>
            <a:r>
              <a:rPr lang="ru-RU" sz="2200" b="1" dirty="0"/>
              <a:t>Исправим:  </a:t>
            </a:r>
            <a:r>
              <a:rPr lang="ru-RU" sz="2200" b="1" i="1" u="sng" dirty="0">
                <a:solidFill>
                  <a:srgbClr val="C00000"/>
                </a:solidFill>
              </a:rPr>
              <a:t>ТЕ</a:t>
            </a:r>
            <a:r>
              <a:rPr lang="ru-RU" sz="2200" b="1" i="1" dirty="0"/>
              <a:t>, кто бывал в Кижах, </a:t>
            </a:r>
            <a:r>
              <a:rPr lang="ru-RU" sz="2200" b="1" i="1" u="sng" dirty="0" err="1">
                <a:solidFill>
                  <a:srgbClr val="C00000"/>
                </a:solidFill>
              </a:rPr>
              <a:t>виделИ</a:t>
            </a:r>
            <a:r>
              <a:rPr lang="ru-RU" sz="2200" b="1" i="1" dirty="0"/>
              <a:t>, как вдоль всего острова тянется каменная гряда, точно хребет гигантского животного.</a:t>
            </a:r>
            <a:endParaRPr lang="ru-RU" sz="2200" b="1" dirty="0"/>
          </a:p>
          <a:p>
            <a:pPr marL="0" indent="0">
              <a:buNone/>
            </a:pPr>
            <a:r>
              <a:rPr lang="ru-RU" sz="2200" b="1" i="1" dirty="0"/>
              <a:t>Все, </a:t>
            </a:r>
            <a:r>
              <a:rPr lang="ru-RU" sz="2200" b="1" i="1" u="sng" dirty="0">
                <a:solidFill>
                  <a:srgbClr val="C00000"/>
                </a:solidFill>
              </a:rPr>
              <a:t>КТО  БЫВАЛ </a:t>
            </a:r>
            <a:r>
              <a:rPr lang="ru-RU" sz="2200" b="1" i="1" dirty="0">
                <a:solidFill>
                  <a:srgbClr val="C00000"/>
                </a:solidFill>
              </a:rPr>
              <a:t> </a:t>
            </a:r>
            <a:r>
              <a:rPr lang="ru-RU" sz="2200" b="1" i="1" dirty="0"/>
              <a:t>на Белом море, на севере, знают, что в феврале там начинается зверобойный промысел.</a:t>
            </a:r>
            <a:endParaRPr lang="ru-RU" sz="2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57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Трудности при выборе форм управления</a:t>
            </a:r>
            <a:r>
              <a:rPr lang="ru-RU" sz="32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00600"/>
          </a:xfrm>
        </p:spPr>
        <p:txBody>
          <a:bodyPr/>
          <a:lstStyle/>
          <a:p>
            <a:r>
              <a:rPr lang="ru-RU" sz="2400" b="1" dirty="0"/>
              <a:t>ОПЛАТИТЬ (</a:t>
            </a:r>
            <a:r>
              <a:rPr lang="ru-RU" sz="2400" b="1" dirty="0">
                <a:solidFill>
                  <a:srgbClr val="0000FF"/>
                </a:solidFill>
              </a:rPr>
              <a:t>ЧТО?</a:t>
            </a:r>
            <a:r>
              <a:rPr lang="ru-RU" sz="2400" b="1" dirty="0"/>
              <a:t>) ТЕЛЕФОН, ПРОЕЗД (нельзя: за что?)</a:t>
            </a:r>
          </a:p>
          <a:p>
            <a:r>
              <a:rPr lang="ru-RU" sz="2400" b="1" dirty="0"/>
              <a:t>УКАЗЫВАТЬ (</a:t>
            </a:r>
            <a:r>
              <a:rPr lang="ru-RU" sz="2400" b="1" dirty="0">
                <a:solidFill>
                  <a:srgbClr val="0000FF"/>
                </a:solidFill>
              </a:rPr>
              <a:t>НА ЧТО?</a:t>
            </a:r>
            <a:r>
              <a:rPr lang="ru-RU" sz="2400" b="1" dirty="0"/>
              <a:t>) НА НЕДОСТАТКИ (нельзя: о чём?)</a:t>
            </a:r>
          </a:p>
          <a:p>
            <a:r>
              <a:rPr lang="ru-RU" sz="2400" b="1" dirty="0"/>
              <a:t>ПРИЗНАТЬСЯ  ( </a:t>
            </a:r>
            <a:r>
              <a:rPr lang="ru-RU" sz="2400" b="1" dirty="0">
                <a:solidFill>
                  <a:srgbClr val="0000FF"/>
                </a:solidFill>
              </a:rPr>
              <a:t>В ЧЁМ?) </a:t>
            </a:r>
            <a:r>
              <a:rPr lang="ru-RU" sz="2400" b="1" dirty="0"/>
              <a:t>ВО ВСЁМ (нельзя: о чём?)</a:t>
            </a:r>
          </a:p>
          <a:p>
            <a:r>
              <a:rPr lang="ru-RU" sz="2400" b="1" dirty="0"/>
              <a:t>УДЕЛЯТЬ ВНИМАНИЕ  ( </a:t>
            </a:r>
            <a:r>
              <a:rPr lang="ru-RU" sz="2400" b="1" dirty="0">
                <a:solidFill>
                  <a:srgbClr val="0000FF"/>
                </a:solidFill>
              </a:rPr>
              <a:t>ЧЕМУ?</a:t>
            </a:r>
            <a:r>
              <a:rPr lang="ru-RU" sz="2400" b="1" dirty="0"/>
              <a:t>) ИЗУЧЕНИЮ ( нельзя: на что?)</a:t>
            </a:r>
          </a:p>
          <a:p>
            <a:r>
              <a:rPr lang="ru-RU" sz="2400" b="1" dirty="0"/>
              <a:t>ОТЧИТАТЬСЯ ( </a:t>
            </a:r>
            <a:r>
              <a:rPr lang="ru-RU" sz="2400" b="1" dirty="0">
                <a:solidFill>
                  <a:srgbClr val="0000FF"/>
                </a:solidFill>
              </a:rPr>
              <a:t>В ЧЁМ?) </a:t>
            </a:r>
            <a:r>
              <a:rPr lang="ru-RU" sz="2400" b="1" dirty="0"/>
              <a:t>В ПРОДЕЛАННОЙ РАБОТЕ (нельзя: о чём?)</a:t>
            </a:r>
          </a:p>
          <a:p>
            <a:r>
              <a:rPr lang="ru-RU" sz="2400" b="1" dirty="0"/>
              <a:t>СКУЧАТЬ, ГРУСТИТЬ ( </a:t>
            </a:r>
            <a:r>
              <a:rPr lang="ru-RU" sz="2400" b="1" dirty="0">
                <a:solidFill>
                  <a:srgbClr val="0000FF"/>
                </a:solidFill>
              </a:rPr>
              <a:t>ПО КОМ?) </a:t>
            </a:r>
            <a:r>
              <a:rPr lang="ru-RU" sz="2400" b="1" dirty="0"/>
              <a:t>ПО ВАС, ПО НАС (нельзя: по вам, по нам)</a:t>
            </a:r>
          </a:p>
          <a:p>
            <a:r>
              <a:rPr lang="ru-RU" sz="2400" b="1" dirty="0"/>
              <a:t>ПОРАЖАТЬСЯ (</a:t>
            </a:r>
            <a:r>
              <a:rPr lang="ru-RU" sz="2400" b="1" dirty="0">
                <a:solidFill>
                  <a:srgbClr val="0000FF"/>
                </a:solidFill>
              </a:rPr>
              <a:t>ЧЕМУ?) </a:t>
            </a:r>
            <a:r>
              <a:rPr lang="ru-RU" sz="2400" b="1" dirty="0"/>
              <a:t>ТВОЕМУ ТЕРПЕНИЮ (нельзя: чем?)</a:t>
            </a:r>
          </a:p>
          <a:p>
            <a:r>
              <a:rPr lang="ru-RU" sz="2400" b="1" dirty="0"/>
              <a:t>УПРЕКАТЬ (</a:t>
            </a:r>
            <a:r>
              <a:rPr lang="ru-RU" sz="2400" b="1" dirty="0">
                <a:solidFill>
                  <a:srgbClr val="0000FF"/>
                </a:solidFill>
              </a:rPr>
              <a:t>В ЧЁМ?) </a:t>
            </a:r>
            <a:r>
              <a:rPr lang="ru-RU" sz="2400" b="1" dirty="0"/>
              <a:t>В БЕССЕРДЕЧИИ (нельзя: чем?)</a:t>
            </a:r>
          </a:p>
          <a:p>
            <a:r>
              <a:rPr lang="ru-RU" sz="2400" b="1" dirty="0"/>
              <a:t>УДИВЛЯТЬСЯ  (</a:t>
            </a:r>
            <a:r>
              <a:rPr lang="ru-RU" sz="2400" b="1" dirty="0">
                <a:solidFill>
                  <a:srgbClr val="0000FF"/>
                </a:solidFill>
              </a:rPr>
              <a:t>ЧЕМУ?) </a:t>
            </a:r>
            <a:r>
              <a:rPr lang="ru-RU" sz="2400" b="1" dirty="0"/>
              <a:t>РАССКАЗАМ (нельзя: чем?)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004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50" cy="1143000"/>
          </a:xfrm>
        </p:spPr>
        <p:txBody>
          <a:bodyPr anchor="t"/>
          <a:lstStyle/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</a:rPr>
              <a:t>Формулировка задания: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укажите предложение с грамматической ошибкой (нарушением синтаксических норм).</a:t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ru-RU" sz="2400" b="1" dirty="0"/>
            </a:br>
            <a:br>
              <a:rPr lang="ru-RU" sz="2400" b="1" dirty="0">
                <a:solidFill>
                  <a:srgbClr val="C00000"/>
                </a:solidFill>
              </a:rPr>
            </a:b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340768"/>
            <a:ext cx="8117582" cy="4785395"/>
          </a:xfrm>
        </p:spPr>
        <p:txBody>
          <a:bodyPr/>
          <a:lstStyle/>
          <a:p>
            <a:pPr marL="0" indent="0" algn="ctr">
              <a:buNone/>
            </a:pPr>
            <a:r>
              <a:rPr lang="ru-RU" sz="2200" b="1" u="sng" dirty="0"/>
              <a:t>Что от вас требуется?</a:t>
            </a:r>
          </a:p>
          <a:p>
            <a:pPr marL="0" indent="0">
              <a:buNone/>
            </a:pPr>
            <a:r>
              <a:rPr lang="ru-RU" sz="2000" b="1" i="1" dirty="0"/>
              <a:t>Найти ошибки в построении предложений</a:t>
            </a:r>
            <a:endParaRPr lang="ru-RU" sz="2000" b="1" dirty="0"/>
          </a:p>
          <a:p>
            <a:pPr lvl="0"/>
            <a:r>
              <a:rPr lang="ru-RU" sz="2000" b="1" i="1" dirty="0"/>
              <a:t>с однородными членами;</a:t>
            </a:r>
            <a:endParaRPr lang="ru-RU" sz="2000" b="1" dirty="0"/>
          </a:p>
          <a:p>
            <a:pPr lvl="0"/>
            <a:r>
              <a:rPr lang="ru-RU" sz="2000" b="1" i="1" dirty="0"/>
              <a:t>с причастными оборотами;</a:t>
            </a:r>
            <a:endParaRPr lang="ru-RU" sz="2000" b="1" dirty="0"/>
          </a:p>
          <a:p>
            <a:pPr lvl="0"/>
            <a:r>
              <a:rPr lang="ru-RU" sz="2000" b="1" i="1" dirty="0"/>
              <a:t>с именами собственными, заключёнными в кавычки и являющимися названием газеты, журнала, книги, картины, фильма;</a:t>
            </a:r>
            <a:endParaRPr lang="ru-RU" sz="2000" b="1" dirty="0"/>
          </a:p>
          <a:p>
            <a:pPr lvl="0"/>
            <a:r>
              <a:rPr lang="ru-RU" sz="2000" b="1" i="1" dirty="0"/>
              <a:t>с производными предлогами  БЛАГОДАРЯ, СОГЛАСНО, ВОПРЕКИ  и непроизводным предлогом ПО,  употреблённым в оборотах речи  ПО ОКОНЧАНИИ, ПО ПРИЕЗДЕ, ПО ЗАВЕРШЕНИИ, ПО ПРИБЫТИИ;</a:t>
            </a:r>
            <a:endParaRPr lang="ru-RU" sz="2000" b="1" dirty="0"/>
          </a:p>
          <a:p>
            <a:pPr lvl="0"/>
            <a:r>
              <a:rPr lang="ru-RU" sz="2000" b="1" i="1" dirty="0"/>
              <a:t>с двойными союзами НЕ  ТОЛЬКО…, НО И…,  КАК…, ТАК И…;</a:t>
            </a:r>
            <a:endParaRPr lang="ru-RU" sz="2000" b="1" dirty="0"/>
          </a:p>
          <a:p>
            <a:pPr lvl="0"/>
            <a:r>
              <a:rPr lang="ru-RU" sz="2000" b="1" i="1" dirty="0"/>
              <a:t>с использованием цитат;</a:t>
            </a:r>
            <a:endParaRPr lang="ru-RU" sz="2000" b="1" dirty="0"/>
          </a:p>
          <a:p>
            <a:pPr lvl="0"/>
            <a:r>
              <a:rPr lang="ru-RU" sz="2000" b="1" i="1" dirty="0"/>
              <a:t>начинающихся со слов: ВСЕ, КТО…, ТЕ, КТО…, НИКТО ИЗ ТЕХ, КТО….</a:t>
            </a:r>
            <a:endParaRPr lang="ru-RU" sz="2000" b="1" dirty="0"/>
          </a:p>
          <a:p>
            <a:pPr marL="0" indent="0" eaLnBrk="1" hangingPunct="1">
              <a:buNone/>
            </a:pPr>
            <a:endParaRPr lang="ru-RU" sz="20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635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/>
          <a:lstStyle/>
          <a:p>
            <a:r>
              <a:rPr lang="ru-RU" sz="3600" b="1" dirty="0"/>
              <a:t>Запомни управление при следующих именах существительных: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endParaRPr lang="ru-RU" b="1" dirty="0"/>
          </a:p>
          <a:p>
            <a:r>
              <a:rPr lang="ru-RU" b="1" dirty="0"/>
              <a:t>Заведующий (</a:t>
            </a:r>
            <a:r>
              <a:rPr lang="ru-RU" b="1" dirty="0">
                <a:solidFill>
                  <a:srgbClr val="0000FF"/>
                </a:solidFill>
              </a:rPr>
              <a:t>ЧЕМ?</a:t>
            </a:r>
            <a:r>
              <a:rPr lang="ru-RU" b="1" dirty="0"/>
              <a:t>) кафедрой, лабораторией</a:t>
            </a:r>
          </a:p>
          <a:p>
            <a:r>
              <a:rPr lang="ru-RU" b="1" dirty="0"/>
              <a:t>Управляющий (</a:t>
            </a:r>
            <a:r>
              <a:rPr lang="ru-RU" b="1" dirty="0">
                <a:solidFill>
                  <a:srgbClr val="0000FF"/>
                </a:solidFill>
              </a:rPr>
              <a:t>ЧЕМ?</a:t>
            </a:r>
            <a:r>
              <a:rPr lang="ru-RU" b="1" dirty="0"/>
              <a:t>) банком, фирмой</a:t>
            </a:r>
          </a:p>
          <a:p>
            <a:r>
              <a:rPr lang="ru-RU" b="1" dirty="0"/>
              <a:t>Отзыв (</a:t>
            </a:r>
            <a:r>
              <a:rPr lang="ru-RU" b="1" dirty="0">
                <a:solidFill>
                  <a:srgbClr val="0000FF"/>
                </a:solidFill>
              </a:rPr>
              <a:t>О ЧЁМ?</a:t>
            </a:r>
            <a:r>
              <a:rPr lang="ru-RU" b="1" dirty="0"/>
              <a:t>) о книге, о публикации</a:t>
            </a:r>
          </a:p>
          <a:p>
            <a:r>
              <a:rPr lang="ru-RU" b="1" dirty="0"/>
              <a:t>Рецензия (</a:t>
            </a:r>
            <a:r>
              <a:rPr lang="ru-RU" b="1" dirty="0">
                <a:solidFill>
                  <a:srgbClr val="0000FF"/>
                </a:solidFill>
              </a:rPr>
              <a:t>НА ЧТО?) </a:t>
            </a:r>
            <a:r>
              <a:rPr lang="ru-RU" b="1" dirty="0"/>
              <a:t>на книгу, на публикацию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15643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3600" dirty="0"/>
              <a:t>Потренируемся?..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/>
              <a:t> Укажите предложение с грамматической ошибкой (с нарушением синтаксической нормы).</a:t>
            </a:r>
            <a:endParaRPr lang="ru-RU" sz="2400" dirty="0"/>
          </a:p>
          <a:p>
            <a:pPr marL="0" indent="0">
              <a:buNone/>
            </a:pPr>
            <a:r>
              <a:rPr lang="ru-RU" sz="2400" b="1" dirty="0"/>
              <a:t>1)  Согласно распоряжению директора школы в спортивных играх могут принять участие все учащиеся.</a:t>
            </a:r>
          </a:p>
          <a:p>
            <a:pPr marL="0" indent="0">
              <a:buNone/>
            </a:pPr>
            <a:r>
              <a:rPr lang="ru-RU" sz="2400" b="1" dirty="0"/>
              <a:t>2)  Никто из тех, кто слушал удивительную музыку П.И. Чайковского к балету «Щелкунчик», не мог остаться равнодушным.</a:t>
            </a:r>
          </a:p>
          <a:p>
            <a:pPr marL="0" indent="0">
              <a:buNone/>
            </a:pPr>
            <a:r>
              <a:rPr lang="ru-RU" sz="2400" b="1" dirty="0"/>
              <a:t>3)  Все накопленные знания о мире животных не сможет вместить ни одна энциклопедия.</a:t>
            </a:r>
          </a:p>
          <a:p>
            <a:pPr marL="0" indent="0">
              <a:buNone/>
            </a:pPr>
            <a:r>
              <a:rPr lang="ru-RU" sz="2400" b="1" dirty="0"/>
              <a:t>4)  На картине «Три богатыря» В.М. Васнецов изобразил любимых героев русских былин: Илья Муромец, Добрыня Никитич, Алёша Попович.                             </a:t>
            </a:r>
          </a:p>
          <a:p>
            <a:endParaRPr lang="ru-RU" sz="2400" dirty="0"/>
          </a:p>
        </p:txBody>
      </p:sp>
      <p:sp>
        <p:nvSpPr>
          <p:cNvPr id="4" name="Пятно 2 3"/>
          <p:cNvSpPr/>
          <p:nvPr/>
        </p:nvSpPr>
        <p:spPr>
          <a:xfrm>
            <a:off x="6885634" y="5661248"/>
            <a:ext cx="914400" cy="9144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5720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/>
          <a:lstStyle/>
          <a:p>
            <a:pPr marL="0" indent="0">
              <a:buNone/>
            </a:pPr>
            <a:r>
              <a:rPr lang="ru-RU" sz="2600" b="1" dirty="0">
                <a:solidFill>
                  <a:schemeClr val="bg2">
                    <a:lumMod val="10000"/>
                  </a:schemeClr>
                </a:solidFill>
              </a:rPr>
              <a:t>Укажите предложение с грамматической ошибкой (с нарушением синтаксической нормы).</a:t>
            </a:r>
          </a:p>
          <a:p>
            <a:pPr marL="0" indent="0">
              <a:buNone/>
            </a:pPr>
            <a:r>
              <a:rPr lang="ru-RU" sz="2600" b="1" dirty="0"/>
              <a:t>1)  В стихотворении «Мудрость языка» Борис Слуцкий вспоминает историю создания слова «лётчик».</a:t>
            </a:r>
          </a:p>
          <a:p>
            <a:pPr marL="0" indent="0">
              <a:buNone/>
            </a:pPr>
            <a:r>
              <a:rPr lang="ru-RU" sz="2600" b="1" dirty="0"/>
              <a:t>2)  Футболист, игравший в нападении и который забил два гола, был воспитанником известного тренера.</a:t>
            </a:r>
          </a:p>
          <a:p>
            <a:pPr marL="0" indent="0">
              <a:buNone/>
            </a:pPr>
            <a:r>
              <a:rPr lang="ru-RU" sz="2600" b="1" dirty="0"/>
              <a:t>3)  Благодаря трудолюбию и сообразительности абитуриенту удалось справиться со сложным заданием.</a:t>
            </a:r>
          </a:p>
          <a:p>
            <a:pPr marL="0" indent="0">
              <a:buNone/>
            </a:pPr>
            <a:r>
              <a:rPr lang="ru-RU" sz="2600" b="1" dirty="0"/>
              <a:t>4)  Алёхин, входя в гостиную, воскликнул, что он очень рад всех нас видеть.</a:t>
            </a:r>
          </a:p>
          <a:p>
            <a:endParaRPr lang="ru-RU" sz="2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373216"/>
            <a:ext cx="987425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43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Укажите предложение с грамматической ошибкой (с нарушением синтаксической нормы).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sz="2800" b="1" dirty="0"/>
              <a:t>1) Жилищная проблема в городе решается не только за счёт нового строительства, а также путём реконструкции старых зданий.</a:t>
            </a:r>
          </a:p>
          <a:p>
            <a:pPr marL="0" indent="0">
              <a:buNone/>
            </a:pPr>
            <a:r>
              <a:rPr lang="ru-RU" sz="2800" b="1" dirty="0"/>
              <a:t>2) Вопреки предсказанию моего спутника, погода прояснилась.</a:t>
            </a:r>
          </a:p>
          <a:p>
            <a:pPr marL="0" indent="0">
              <a:buNone/>
            </a:pPr>
            <a:r>
              <a:rPr lang="ru-RU" sz="2800" b="1" dirty="0"/>
              <a:t>3) Уголок старой Москвы воссоздан В.Д. Поленовым в пейзаже «Московский дворик».</a:t>
            </a:r>
          </a:p>
          <a:p>
            <a:pPr marL="0" indent="0">
              <a:buNone/>
            </a:pPr>
            <a:r>
              <a:rPr lang="ru-RU" sz="2800" b="1" dirty="0"/>
              <a:t>4) Тем, кто играет на фортепьяно, известны имена великих пианистов.</a:t>
            </a:r>
          </a:p>
          <a:p>
            <a:endParaRPr lang="ru-RU" dirty="0"/>
          </a:p>
        </p:txBody>
      </p:sp>
      <p:sp>
        <p:nvSpPr>
          <p:cNvPr id="5" name="Пятно 1 4"/>
          <p:cNvSpPr/>
          <p:nvPr/>
        </p:nvSpPr>
        <p:spPr>
          <a:xfrm>
            <a:off x="7170713" y="5396159"/>
            <a:ext cx="9144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378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Укажите предложение с грамматической ошибкой 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(с нарушением синтаксической нормы).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sz="2800" b="1" dirty="0"/>
              <a:t>1) В журнале была опубликована рецензия на новый сборник стихов молодых поэтов.</a:t>
            </a:r>
          </a:p>
          <a:p>
            <a:pPr marL="0" indent="0">
              <a:buNone/>
            </a:pPr>
            <a:r>
              <a:rPr lang="ru-RU" sz="2800" b="1" dirty="0"/>
              <a:t>2) На земле, воде и воздухе – всюду мы защищены!</a:t>
            </a:r>
          </a:p>
          <a:p>
            <a:pPr marL="0" indent="0">
              <a:buNone/>
            </a:pPr>
            <a:r>
              <a:rPr lang="ru-RU" sz="2800" b="1" dirty="0"/>
              <a:t>3) В картине художника Богатова «Соседки» поражает роскошный интерьер комнаты.</a:t>
            </a:r>
          </a:p>
          <a:p>
            <a:pPr marL="0" indent="0">
              <a:buNone/>
            </a:pPr>
            <a:r>
              <a:rPr lang="ru-RU" sz="2800" b="1" dirty="0"/>
              <a:t>4) Ни один из прохожих, спешивших на ярмарку, не обратил внимания на стоящие в стороне возы с домашней утварью.</a:t>
            </a:r>
          </a:p>
          <a:p>
            <a:endParaRPr lang="ru-RU" dirty="0"/>
          </a:p>
        </p:txBody>
      </p:sp>
      <p:sp>
        <p:nvSpPr>
          <p:cNvPr id="4" name="Пятно 2 3"/>
          <p:cNvSpPr/>
          <p:nvPr/>
        </p:nvSpPr>
        <p:spPr>
          <a:xfrm>
            <a:off x="6885634" y="5661248"/>
            <a:ext cx="1646806" cy="9144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1255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5937523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Укажите предложение с грамматической ошибкой (с нарушением синтаксической нормы).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sz="3000" b="1" dirty="0"/>
              <a:t>1) Больной выздоровел благодаря заботам врачей.</a:t>
            </a:r>
          </a:p>
          <a:p>
            <a:pPr marL="0" indent="0">
              <a:buNone/>
            </a:pPr>
            <a:r>
              <a:rPr lang="ru-RU" sz="3000" b="1" dirty="0"/>
              <a:t>2) Заведующий отделением курортологии был очень внимателен и заботлив.</a:t>
            </a:r>
          </a:p>
          <a:p>
            <a:pPr marL="0" indent="0">
              <a:buNone/>
            </a:pPr>
            <a:r>
              <a:rPr lang="ru-RU" sz="3000" b="1" dirty="0"/>
              <a:t>3) К.Г. Паустовский интересовался и посвятил природе Мещёрского края своё творчество.</a:t>
            </a:r>
          </a:p>
          <a:p>
            <a:pPr marL="0" indent="0">
              <a:buNone/>
            </a:pPr>
            <a:r>
              <a:rPr lang="ru-RU" sz="3000" b="1" dirty="0"/>
              <a:t>4) Наперекор традициям семьи мой брат пошёл работать на завод.</a:t>
            </a:r>
          </a:p>
          <a:p>
            <a:endParaRPr lang="ru-RU" dirty="0"/>
          </a:p>
        </p:txBody>
      </p:sp>
      <p:sp>
        <p:nvSpPr>
          <p:cNvPr id="6" name="Пятно 1 5"/>
          <p:cNvSpPr/>
          <p:nvPr/>
        </p:nvSpPr>
        <p:spPr>
          <a:xfrm>
            <a:off x="7170712" y="5301208"/>
            <a:ext cx="1073695" cy="100935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1625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/>
          <a:lstStyle/>
          <a:p>
            <a:pPr lvl="0"/>
            <a:r>
              <a:rPr lang="ru-RU" sz="2800" b="1" dirty="0"/>
              <a:t>1. Неправильное употребление предложений с однородными членами: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i="1" dirty="0"/>
              <a:t>Девушка, </a:t>
            </a:r>
            <a:r>
              <a:rPr lang="ru-RU" sz="2400" b="1" i="1" dirty="0">
                <a:solidFill>
                  <a:srgbClr val="FF0000"/>
                </a:solidFill>
              </a:rPr>
              <a:t>сидевшая</a:t>
            </a:r>
            <a:r>
              <a:rPr lang="ru-RU" sz="2400" b="1" i="1" dirty="0"/>
              <a:t> у окна </a:t>
            </a:r>
            <a:r>
              <a:rPr lang="ru-RU" sz="2400" b="1" i="1" dirty="0">
                <a:solidFill>
                  <a:srgbClr val="0000FF"/>
                </a:solidFill>
              </a:rPr>
              <a:t>и</a:t>
            </a:r>
            <a:r>
              <a:rPr lang="ru-RU" sz="2400" b="1" i="1" dirty="0"/>
              <a:t> </a:t>
            </a:r>
            <a:r>
              <a:rPr lang="ru-RU" sz="2400" b="1" i="1" dirty="0">
                <a:solidFill>
                  <a:srgbClr val="FF0000"/>
                </a:solidFill>
              </a:rPr>
              <a:t>которая</a:t>
            </a:r>
            <a:r>
              <a:rPr lang="ru-RU" sz="2400" b="1" i="1" dirty="0"/>
              <a:t> хорошо пела, запомнилась всем</a:t>
            </a:r>
            <a:r>
              <a:rPr lang="ru-RU" sz="2400" i="1" dirty="0"/>
              <a:t>. </a:t>
            </a:r>
          </a:p>
          <a:p>
            <a:pPr marL="0" indent="0">
              <a:buNone/>
            </a:pPr>
            <a:endParaRPr lang="ru-RU" sz="2000" b="1" dirty="0"/>
          </a:p>
          <a:p>
            <a:pPr marL="0" lvl="0" indent="0">
              <a:buNone/>
            </a:pPr>
            <a:r>
              <a:rPr lang="ru-RU" sz="2200" b="1" dirty="0"/>
              <a:t>Запомни</a:t>
            </a:r>
            <a:r>
              <a:rPr lang="ru-RU" sz="2200" dirty="0"/>
              <a:t>: не могут выступать в качестве однородных причастный оборот и придаточное предложение. Союз </a:t>
            </a:r>
            <a:r>
              <a:rPr lang="ru-RU" sz="2200" dirty="0">
                <a:solidFill>
                  <a:srgbClr val="0000FF"/>
                </a:solidFill>
              </a:rPr>
              <a:t>И</a:t>
            </a:r>
            <a:r>
              <a:rPr lang="ru-RU" sz="2200" dirty="0"/>
              <a:t> должен соединять </a:t>
            </a:r>
            <a:r>
              <a:rPr lang="ru-RU" sz="2200" u="sng" dirty="0"/>
              <a:t>только однотипные</a:t>
            </a:r>
            <a:r>
              <a:rPr lang="ru-RU" sz="2200" dirty="0"/>
              <a:t> </a:t>
            </a:r>
            <a:r>
              <a:rPr lang="ru-RU" sz="2200" u="sng" dirty="0"/>
              <a:t>грамматические конструкции</a:t>
            </a:r>
            <a:r>
              <a:rPr lang="ru-RU" sz="2200" dirty="0"/>
              <a:t>: либо два причастных оборота, либо два придаточных предложения. </a:t>
            </a:r>
          </a:p>
          <a:p>
            <a:pPr marL="0" lv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i="1" dirty="0"/>
              <a:t>Исправим: </a:t>
            </a:r>
          </a:p>
          <a:p>
            <a:pPr marL="457200" indent="-457200">
              <a:buAutoNum type="arabicParenR"/>
            </a:pPr>
            <a:r>
              <a:rPr lang="ru-RU" sz="2000" b="1" i="1" dirty="0"/>
              <a:t>Девушка, </a:t>
            </a:r>
            <a:r>
              <a:rPr lang="ru-RU" sz="2000" b="1" i="1" dirty="0">
                <a:solidFill>
                  <a:srgbClr val="C00000"/>
                </a:solidFill>
              </a:rPr>
              <a:t>которая</a:t>
            </a:r>
            <a:r>
              <a:rPr lang="ru-RU" sz="2000" b="1" i="1" dirty="0"/>
              <a:t> сидела у окна </a:t>
            </a:r>
            <a:r>
              <a:rPr lang="ru-RU" sz="2000" b="1" i="1" dirty="0">
                <a:solidFill>
                  <a:srgbClr val="0000FF"/>
                </a:solidFill>
              </a:rPr>
              <a:t>и</a:t>
            </a:r>
            <a:r>
              <a:rPr lang="ru-RU" sz="2000" b="1" i="1" dirty="0"/>
              <a:t> </a:t>
            </a:r>
            <a:r>
              <a:rPr lang="ru-RU" sz="2000" b="1" i="1" dirty="0">
                <a:solidFill>
                  <a:srgbClr val="C00000"/>
                </a:solidFill>
              </a:rPr>
              <a:t>которая</a:t>
            </a:r>
            <a:r>
              <a:rPr lang="ru-RU" sz="2000" b="1" i="1" dirty="0"/>
              <a:t> хорошо пела, запомнилась всем. </a:t>
            </a:r>
          </a:p>
          <a:p>
            <a:pPr marL="457200" indent="-457200">
              <a:buAutoNum type="arabicParenR"/>
            </a:pPr>
            <a:r>
              <a:rPr lang="ru-RU" sz="2000" b="1" i="1" dirty="0"/>
              <a:t>Девушка, </a:t>
            </a:r>
            <a:r>
              <a:rPr lang="ru-RU" sz="2000" b="1" i="1" dirty="0">
                <a:solidFill>
                  <a:srgbClr val="C00000"/>
                </a:solidFill>
              </a:rPr>
              <a:t>сидевшая</a:t>
            </a:r>
            <a:r>
              <a:rPr lang="ru-RU" sz="2000" b="1" i="1" dirty="0"/>
              <a:t> у окна </a:t>
            </a:r>
            <a:r>
              <a:rPr lang="ru-RU" sz="2000" b="1" i="1" dirty="0">
                <a:solidFill>
                  <a:srgbClr val="0000FF"/>
                </a:solidFill>
              </a:rPr>
              <a:t>и </a:t>
            </a:r>
            <a:r>
              <a:rPr lang="ru-RU" sz="2000" b="1" i="1" dirty="0"/>
              <a:t>хорошо </a:t>
            </a:r>
            <a:r>
              <a:rPr lang="ru-RU" sz="2000" b="1" i="1" dirty="0">
                <a:solidFill>
                  <a:srgbClr val="C00000"/>
                </a:solidFill>
              </a:rPr>
              <a:t>певшая</a:t>
            </a:r>
            <a:r>
              <a:rPr lang="ru-RU" sz="2000" b="1" i="1" dirty="0"/>
              <a:t>, запомнилась всем.</a:t>
            </a:r>
            <a:endParaRPr lang="ru-RU" sz="2000" b="1" dirty="0"/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7944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endParaRPr lang="ru-RU" sz="1600" b="1" i="1" dirty="0"/>
          </a:p>
          <a:p>
            <a:pPr marL="0" indent="0">
              <a:buNone/>
            </a:pPr>
            <a:r>
              <a:rPr lang="ru-RU" sz="2400" b="1" i="1" dirty="0"/>
              <a:t>Экономисты говорят </a:t>
            </a:r>
            <a:r>
              <a:rPr lang="ru-RU" sz="2400" b="1" i="1" dirty="0">
                <a:solidFill>
                  <a:srgbClr val="FF0000"/>
                </a:solidFill>
              </a:rPr>
              <a:t>о снижении </a:t>
            </a:r>
            <a:r>
              <a:rPr lang="ru-RU" sz="2400" b="1" i="1" dirty="0"/>
              <a:t>инфляции </a:t>
            </a:r>
            <a:r>
              <a:rPr lang="ru-RU" sz="2400" b="1" i="1" dirty="0">
                <a:solidFill>
                  <a:srgbClr val="0000FF"/>
                </a:solidFill>
              </a:rPr>
              <a:t>и</a:t>
            </a:r>
            <a:r>
              <a:rPr lang="ru-RU" sz="2400" b="1" i="1" dirty="0"/>
              <a:t> </a:t>
            </a:r>
            <a:r>
              <a:rPr lang="ru-RU" sz="2400" b="1" i="1" dirty="0">
                <a:solidFill>
                  <a:srgbClr val="FF0000"/>
                </a:solidFill>
              </a:rPr>
              <a:t>что задержки зарплаты </a:t>
            </a:r>
            <a:r>
              <a:rPr lang="ru-RU" sz="2400" b="1" i="1" dirty="0"/>
              <a:t>больше не будет.</a:t>
            </a:r>
          </a:p>
          <a:p>
            <a:pPr marL="0" indent="0">
              <a:buNone/>
            </a:pPr>
            <a:endParaRPr lang="ru-RU" sz="1600" b="1" dirty="0"/>
          </a:p>
          <a:p>
            <a:pPr marL="0" lvl="0" indent="0">
              <a:buNone/>
            </a:pPr>
            <a:r>
              <a:rPr lang="ru-RU" sz="2400" b="1" dirty="0"/>
              <a:t>Запомни</a:t>
            </a:r>
            <a:r>
              <a:rPr lang="ru-RU" sz="2400" dirty="0"/>
              <a:t>: не могут выступать в качестве однородных дополнение, выраженное именем существительным, и придаточное предложение.  </a:t>
            </a:r>
            <a:r>
              <a:rPr lang="ru-RU" sz="2400" b="1" dirty="0"/>
              <a:t>Союз </a:t>
            </a:r>
            <a:r>
              <a:rPr lang="ru-RU" sz="2400" b="1" dirty="0">
                <a:solidFill>
                  <a:srgbClr val="0000FF"/>
                </a:solidFill>
              </a:rPr>
              <a:t>И</a:t>
            </a:r>
            <a:r>
              <a:rPr lang="ru-RU" sz="2400" b="1" dirty="0"/>
              <a:t> связывает только однотипные синтаксические конструкции!</a:t>
            </a:r>
          </a:p>
          <a:p>
            <a:pPr marL="0" lvl="0" indent="0">
              <a:buNone/>
            </a:pPr>
            <a:endParaRPr lang="ru-RU" sz="1600" b="1" dirty="0"/>
          </a:p>
          <a:p>
            <a:pPr marL="0" indent="0">
              <a:buNone/>
            </a:pPr>
            <a:r>
              <a:rPr lang="ru-RU" sz="2000" b="1" i="1" dirty="0"/>
              <a:t>Исправим: 1) Экономисты говорят </a:t>
            </a:r>
            <a:r>
              <a:rPr lang="ru-RU" sz="2000" b="1" i="1" dirty="0">
                <a:solidFill>
                  <a:srgbClr val="C00000"/>
                </a:solidFill>
              </a:rPr>
              <a:t>о снижении </a:t>
            </a:r>
            <a:r>
              <a:rPr lang="ru-RU" sz="2000" b="1" i="1" dirty="0"/>
              <a:t>инфляции </a:t>
            </a:r>
            <a:r>
              <a:rPr lang="ru-RU" sz="2000" b="1" i="1" dirty="0">
                <a:solidFill>
                  <a:srgbClr val="0000FF"/>
                </a:solidFill>
              </a:rPr>
              <a:t>и</a:t>
            </a:r>
            <a:r>
              <a:rPr lang="ru-RU" sz="2000" b="1" i="1" dirty="0"/>
              <a:t> </a:t>
            </a:r>
            <a:r>
              <a:rPr lang="ru-RU" sz="2000" b="1" i="1" dirty="0">
                <a:solidFill>
                  <a:srgbClr val="C00000"/>
                </a:solidFill>
              </a:rPr>
              <a:t>об отсутствии </a:t>
            </a:r>
            <a:r>
              <a:rPr lang="ru-RU" sz="2000" b="1" i="1" dirty="0"/>
              <a:t>задержек по зарплате. </a:t>
            </a:r>
          </a:p>
          <a:p>
            <a:pPr marL="0" indent="0">
              <a:buNone/>
            </a:pPr>
            <a:r>
              <a:rPr lang="ru-RU" sz="2000" b="1" i="1" dirty="0"/>
              <a:t>2) Экономисты говорят о том, </a:t>
            </a:r>
            <a:r>
              <a:rPr lang="ru-RU" sz="2000" b="1" i="1" dirty="0">
                <a:solidFill>
                  <a:srgbClr val="C00000"/>
                </a:solidFill>
              </a:rPr>
              <a:t>что</a:t>
            </a:r>
            <a:r>
              <a:rPr lang="ru-RU" sz="2000" b="1" i="1" dirty="0"/>
              <a:t> не предвидится снижение инфляции </a:t>
            </a:r>
            <a:r>
              <a:rPr lang="ru-RU" sz="2000" b="1" i="1" dirty="0">
                <a:solidFill>
                  <a:srgbClr val="0000FF"/>
                </a:solidFill>
              </a:rPr>
              <a:t>и</a:t>
            </a:r>
            <a:r>
              <a:rPr lang="ru-RU" sz="2000" b="1" i="1" dirty="0"/>
              <a:t> </a:t>
            </a:r>
            <a:r>
              <a:rPr lang="ru-RU" sz="2000" b="1" i="1" dirty="0">
                <a:solidFill>
                  <a:srgbClr val="C00000"/>
                </a:solidFill>
              </a:rPr>
              <a:t>что</a:t>
            </a:r>
            <a:r>
              <a:rPr lang="ru-RU" sz="2000" b="1" i="1" dirty="0"/>
              <a:t> задержки зарплаты не будет.</a:t>
            </a:r>
            <a:endParaRPr lang="ru-RU" sz="2000" b="1" dirty="0"/>
          </a:p>
          <a:p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47106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/>
              <a:t>Я люблю </a:t>
            </a:r>
            <a:r>
              <a:rPr lang="ru-RU" b="1" i="1" dirty="0">
                <a:solidFill>
                  <a:srgbClr val="FF0000"/>
                </a:solidFill>
              </a:rPr>
              <a:t>музыку</a:t>
            </a:r>
            <a:r>
              <a:rPr lang="ru-RU" b="1" i="1" dirty="0"/>
              <a:t> и </a:t>
            </a:r>
            <a:r>
              <a:rPr lang="ru-RU" b="1" i="1" dirty="0">
                <a:solidFill>
                  <a:srgbClr val="FF0000"/>
                </a:solidFill>
              </a:rPr>
              <a:t>кататься</a:t>
            </a:r>
            <a:r>
              <a:rPr lang="ru-RU" b="1" i="1" dirty="0"/>
              <a:t> на коньках.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dirty="0"/>
              <a:t>Запомни: нельзя в одном предложении сочетать как однородные члены имя существительное и инфинитив.</a:t>
            </a:r>
            <a:r>
              <a:rPr lang="ru-RU" b="1" dirty="0"/>
              <a:t> Союз И связывает только однотипные синтаксические конструкции!</a:t>
            </a:r>
          </a:p>
          <a:p>
            <a:pPr marL="0" indent="0">
              <a:buNone/>
            </a:pPr>
            <a:r>
              <a:rPr lang="ru-RU" sz="2800" b="1" i="1" dirty="0"/>
              <a:t>Исправим: </a:t>
            </a:r>
          </a:p>
          <a:p>
            <a:pPr marL="0" indent="0">
              <a:buNone/>
            </a:pPr>
            <a:r>
              <a:rPr lang="ru-RU" sz="2800" b="1" i="1" dirty="0"/>
              <a:t>Я люблю </a:t>
            </a:r>
            <a:r>
              <a:rPr lang="ru-RU" sz="2800" b="1" i="1" dirty="0">
                <a:solidFill>
                  <a:srgbClr val="C00000"/>
                </a:solidFill>
              </a:rPr>
              <a:t>слушать</a:t>
            </a:r>
            <a:r>
              <a:rPr lang="ru-RU" sz="2800" b="1" i="1" dirty="0"/>
              <a:t> музыку и </a:t>
            </a:r>
            <a:r>
              <a:rPr lang="ru-RU" sz="2800" b="1" i="1" dirty="0">
                <a:solidFill>
                  <a:srgbClr val="C00000"/>
                </a:solidFill>
              </a:rPr>
              <a:t>кататься</a:t>
            </a:r>
            <a:r>
              <a:rPr lang="ru-RU" sz="2800" b="1" i="1" dirty="0"/>
              <a:t> на коньках.</a:t>
            </a:r>
            <a:endParaRPr lang="ru-RU" sz="2800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88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0" indent="0">
              <a:buNone/>
            </a:pPr>
            <a:r>
              <a:rPr lang="ru-RU" sz="2800" b="1" i="1" dirty="0"/>
              <a:t>Автор в данной статье </a:t>
            </a:r>
            <a:r>
              <a:rPr lang="ru-RU" sz="2800" b="1" i="1" dirty="0">
                <a:solidFill>
                  <a:srgbClr val="FF0000"/>
                </a:solidFill>
              </a:rPr>
              <a:t>исследует</a:t>
            </a:r>
            <a:r>
              <a:rPr lang="ru-RU" sz="2800" b="1" i="1" dirty="0"/>
              <a:t> (ЧТО?) </a:t>
            </a:r>
            <a:r>
              <a:rPr lang="ru-RU" sz="2800" b="1" i="1" dirty="0">
                <a:solidFill>
                  <a:srgbClr val="0000FF"/>
                </a:solidFill>
              </a:rPr>
              <a:t>и</a:t>
            </a:r>
            <a:r>
              <a:rPr lang="ru-RU" sz="2800" b="1" i="1" dirty="0"/>
              <a:t> </a:t>
            </a:r>
            <a:r>
              <a:rPr lang="ru-RU" sz="2800" b="1" i="1" dirty="0">
                <a:solidFill>
                  <a:srgbClr val="FF0000"/>
                </a:solidFill>
              </a:rPr>
              <a:t>рассуждает</a:t>
            </a:r>
            <a:r>
              <a:rPr lang="ru-RU" sz="2800" b="1" i="1" dirty="0"/>
              <a:t> (О ЧЁМ?) о природе света.</a:t>
            </a:r>
            <a:endParaRPr lang="ru-RU" sz="2800" b="1" dirty="0"/>
          </a:p>
          <a:p>
            <a:pPr marL="0" lvl="0" indent="0">
              <a:buNone/>
            </a:pPr>
            <a:r>
              <a:rPr lang="ru-RU" sz="2800" b="1" dirty="0"/>
              <a:t>Запомни</a:t>
            </a:r>
            <a:r>
              <a:rPr lang="ru-RU" sz="2800" dirty="0"/>
              <a:t>: от однородных сказуемых к  общему зависимому слову должен задаваться </a:t>
            </a:r>
            <a:r>
              <a:rPr lang="ru-RU" sz="2800" b="1" dirty="0"/>
              <a:t>один и тот же вопрос.</a:t>
            </a:r>
          </a:p>
          <a:p>
            <a:pPr marL="0" indent="0">
              <a:buNone/>
            </a:pPr>
            <a:r>
              <a:rPr lang="ru-RU" sz="2800" b="1" i="1" dirty="0"/>
              <a:t>Исправим:</a:t>
            </a:r>
          </a:p>
          <a:p>
            <a:pPr marL="0" indent="0">
              <a:buNone/>
            </a:pPr>
            <a:r>
              <a:rPr lang="ru-RU" sz="2800" b="1" i="1" dirty="0"/>
              <a:t> Автор в данной статье </a:t>
            </a:r>
            <a:r>
              <a:rPr lang="ru-RU" sz="2800" b="1" i="1" dirty="0">
                <a:solidFill>
                  <a:srgbClr val="C00000"/>
                </a:solidFill>
              </a:rPr>
              <a:t>исследует</a:t>
            </a:r>
            <a:r>
              <a:rPr lang="ru-RU" sz="2800" b="1" i="1" dirty="0"/>
              <a:t> (ЧТО?) </a:t>
            </a:r>
            <a:r>
              <a:rPr lang="ru-RU" sz="2800" b="1" i="1" dirty="0">
                <a:solidFill>
                  <a:srgbClr val="0000FF"/>
                </a:solidFill>
              </a:rPr>
              <a:t>и</a:t>
            </a:r>
            <a:r>
              <a:rPr lang="ru-RU" sz="2800" b="1" i="1" dirty="0"/>
              <a:t> </a:t>
            </a:r>
            <a:r>
              <a:rPr lang="ru-RU" sz="2800" b="1" i="1" dirty="0">
                <a:solidFill>
                  <a:srgbClr val="C00000"/>
                </a:solidFill>
              </a:rPr>
              <a:t>изучает</a:t>
            </a:r>
            <a:r>
              <a:rPr lang="ru-RU" sz="2800" b="1" i="1" dirty="0"/>
              <a:t> (ЧТО?) природу света.  </a:t>
            </a:r>
          </a:p>
          <a:p>
            <a:pPr marL="0" indent="0">
              <a:buNone/>
            </a:pPr>
            <a:r>
              <a:rPr lang="ru-RU" sz="2800" b="1" i="1" dirty="0"/>
              <a:t>Автор в данной статье </a:t>
            </a:r>
            <a:r>
              <a:rPr lang="ru-RU" sz="2800" b="1" i="1" dirty="0">
                <a:solidFill>
                  <a:srgbClr val="C00000"/>
                </a:solidFill>
              </a:rPr>
              <a:t>исследует</a:t>
            </a:r>
            <a:r>
              <a:rPr lang="ru-RU" sz="2800" b="1" i="1" dirty="0"/>
              <a:t> (ЧТО?) природу света </a:t>
            </a:r>
            <a:r>
              <a:rPr lang="ru-RU" sz="2800" b="1" i="1" dirty="0">
                <a:solidFill>
                  <a:srgbClr val="0000FF"/>
                </a:solidFill>
              </a:rPr>
              <a:t>и </a:t>
            </a:r>
            <a:r>
              <a:rPr lang="ru-RU" sz="2800" b="1" i="1" dirty="0">
                <a:solidFill>
                  <a:srgbClr val="C00000"/>
                </a:solidFill>
              </a:rPr>
              <a:t>рассуждает</a:t>
            </a:r>
            <a:r>
              <a:rPr lang="ru-RU" sz="2800" b="1" i="1" dirty="0"/>
              <a:t> о ней.</a:t>
            </a:r>
            <a:endParaRPr lang="ru-RU" sz="2800" b="1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3543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r>
              <a:rPr lang="ru-RU" sz="2400" b="1" i="1" dirty="0"/>
              <a:t>На тему войны созданы </a:t>
            </a:r>
            <a:r>
              <a:rPr lang="ru-RU" sz="2400" b="1" i="1" dirty="0">
                <a:solidFill>
                  <a:srgbClr val="0000FF"/>
                </a:solidFill>
              </a:rPr>
              <a:t>не только </a:t>
            </a:r>
            <a:r>
              <a:rPr lang="ru-RU" sz="2400" b="1" i="1" dirty="0">
                <a:solidFill>
                  <a:srgbClr val="FF0000"/>
                </a:solidFill>
              </a:rPr>
              <a:t>кинофильмы</a:t>
            </a:r>
            <a:r>
              <a:rPr lang="ru-RU" sz="2400" b="1" i="1" dirty="0"/>
              <a:t>, </a:t>
            </a:r>
            <a:r>
              <a:rPr lang="ru-RU" sz="2400" b="1" i="1" dirty="0">
                <a:solidFill>
                  <a:srgbClr val="0000FF"/>
                </a:solidFill>
              </a:rPr>
              <a:t>но и</a:t>
            </a:r>
            <a:r>
              <a:rPr lang="ru-RU" sz="2400" b="1" i="1" dirty="0"/>
              <a:t> </a:t>
            </a:r>
            <a:r>
              <a:rPr lang="ru-RU" sz="2400" b="1" i="1" dirty="0">
                <a:solidFill>
                  <a:srgbClr val="FF0000"/>
                </a:solidFill>
              </a:rPr>
              <a:t>поставлены</a:t>
            </a:r>
            <a:r>
              <a:rPr lang="ru-RU" sz="2400" b="1" i="1" dirty="0"/>
              <a:t> замечательные спектакли.</a:t>
            </a:r>
            <a:endParaRPr lang="ru-RU" sz="2400" b="1" dirty="0"/>
          </a:p>
          <a:p>
            <a:pPr marL="0" indent="0">
              <a:buNone/>
            </a:pPr>
            <a:r>
              <a:rPr lang="ru-RU" sz="2400" b="1" i="1" dirty="0"/>
              <a:t>Для нас </a:t>
            </a:r>
            <a:r>
              <a:rPr lang="ru-RU" sz="2400" b="1" i="1" dirty="0">
                <a:solidFill>
                  <a:srgbClr val="0000FF"/>
                </a:solidFill>
              </a:rPr>
              <a:t>как </a:t>
            </a:r>
            <a:r>
              <a:rPr lang="ru-RU" sz="2400" b="1" i="1" dirty="0">
                <a:solidFill>
                  <a:srgbClr val="FF0000"/>
                </a:solidFill>
              </a:rPr>
              <a:t>интересен</a:t>
            </a:r>
            <a:r>
              <a:rPr lang="ru-RU" sz="2400" b="1" i="1" dirty="0"/>
              <a:t> образ Раскольникова, </a:t>
            </a:r>
            <a:r>
              <a:rPr lang="ru-RU" sz="2400" b="1" i="1" dirty="0">
                <a:solidFill>
                  <a:srgbClr val="0000FF"/>
                </a:solidFill>
              </a:rPr>
              <a:t>так и</a:t>
            </a:r>
            <a:r>
              <a:rPr lang="ru-RU" sz="2400" b="1" i="1" dirty="0"/>
              <a:t> </a:t>
            </a:r>
            <a:r>
              <a:rPr lang="ru-RU" sz="2400" b="1" i="1" dirty="0">
                <a:solidFill>
                  <a:srgbClr val="FF0000"/>
                </a:solidFill>
              </a:rPr>
              <a:t>образ</a:t>
            </a:r>
            <a:r>
              <a:rPr lang="ru-RU" sz="2400" b="1" i="1" dirty="0"/>
              <a:t> Сони Мармеладовой.</a:t>
            </a:r>
            <a:endParaRPr lang="ru-RU" sz="2400" b="1" dirty="0"/>
          </a:p>
          <a:p>
            <a:pPr marL="0" lvl="0" indent="0">
              <a:buNone/>
            </a:pPr>
            <a:r>
              <a:rPr lang="ru-RU" sz="2400" b="1" u="sng" dirty="0"/>
              <a:t>Запомни:</a:t>
            </a:r>
            <a:r>
              <a:rPr lang="ru-RU" sz="2400" dirty="0"/>
              <a:t> недопустимо, чтобы части двойных союзов  </a:t>
            </a:r>
            <a:r>
              <a:rPr lang="ru-RU" sz="2400" i="1" dirty="0"/>
              <a:t>НЕ  ТОЛЬКО…, НО И…,      КАК…, ТАК И…</a:t>
            </a:r>
            <a:r>
              <a:rPr lang="ru-RU" sz="2400" dirty="0"/>
              <a:t> связывали </a:t>
            </a:r>
            <a:r>
              <a:rPr lang="ru-RU" sz="2400" u="sng" dirty="0"/>
              <a:t>разные части речи , отвечающие на разные вопросы.</a:t>
            </a:r>
            <a:endParaRPr lang="ru-RU" sz="2400" b="1" u="sng" dirty="0"/>
          </a:p>
          <a:p>
            <a:pPr marL="0" indent="0">
              <a:buNone/>
            </a:pPr>
            <a:r>
              <a:rPr lang="ru-RU" sz="2400" b="1" i="1" dirty="0"/>
              <a:t>Исправим: 1) На тему войны </a:t>
            </a:r>
            <a:r>
              <a:rPr lang="ru-RU" sz="2400" b="1" i="1" dirty="0">
                <a:solidFill>
                  <a:srgbClr val="C00000"/>
                </a:solidFill>
              </a:rPr>
              <a:t>не только созданы </a:t>
            </a:r>
            <a:r>
              <a:rPr lang="ru-RU" sz="2400" b="1" i="1" dirty="0"/>
              <a:t>кинофильмы, </a:t>
            </a:r>
            <a:r>
              <a:rPr lang="ru-RU" sz="2400" b="1" i="1" dirty="0">
                <a:solidFill>
                  <a:srgbClr val="C00000"/>
                </a:solidFill>
              </a:rPr>
              <a:t>но и поставлены </a:t>
            </a:r>
            <a:r>
              <a:rPr lang="ru-RU" sz="2400" b="1" i="1" dirty="0"/>
              <a:t>замечательные спектакли. </a:t>
            </a:r>
          </a:p>
          <a:p>
            <a:pPr marL="0" indent="0">
              <a:buNone/>
            </a:pPr>
            <a:r>
              <a:rPr lang="ru-RU" sz="2400" b="1" i="1" dirty="0"/>
              <a:t>2) Для нас интересен </a:t>
            </a:r>
            <a:r>
              <a:rPr lang="ru-RU" sz="2400" b="1" i="1" dirty="0">
                <a:solidFill>
                  <a:srgbClr val="C00000"/>
                </a:solidFill>
              </a:rPr>
              <a:t>как образ </a:t>
            </a:r>
            <a:r>
              <a:rPr lang="ru-RU" sz="2400" b="1" i="1" dirty="0"/>
              <a:t>Раскольникова, </a:t>
            </a:r>
            <a:r>
              <a:rPr lang="ru-RU" sz="2400" b="1" i="1" dirty="0">
                <a:solidFill>
                  <a:srgbClr val="C00000"/>
                </a:solidFill>
              </a:rPr>
              <a:t>так и образ</a:t>
            </a:r>
            <a:r>
              <a:rPr lang="ru-RU" sz="2400" b="1" i="1" dirty="0"/>
              <a:t> Сони Мармеладовой.</a:t>
            </a:r>
            <a:endParaRPr lang="ru-RU" sz="2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959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16624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/>
              <a:t>Автор наделяет Кутузова редкими душевными </a:t>
            </a:r>
            <a:r>
              <a:rPr lang="ru-RU" b="1" i="1" dirty="0">
                <a:solidFill>
                  <a:srgbClr val="FF0000"/>
                </a:solidFill>
              </a:rPr>
              <a:t>качествами</a:t>
            </a:r>
            <a:r>
              <a:rPr lang="ru-RU" b="1" i="1" dirty="0"/>
              <a:t>: </a:t>
            </a:r>
            <a:r>
              <a:rPr lang="ru-RU" b="1" i="1" dirty="0">
                <a:solidFill>
                  <a:srgbClr val="FF0000"/>
                </a:solidFill>
              </a:rPr>
              <a:t>справедливость, благородство, простота</a:t>
            </a:r>
            <a:r>
              <a:rPr lang="ru-RU" b="1" i="1" dirty="0"/>
              <a:t>.</a:t>
            </a:r>
            <a:endParaRPr lang="ru-RU" b="1" dirty="0"/>
          </a:p>
          <a:p>
            <a:pPr marL="0" lvl="0" indent="0">
              <a:buNone/>
            </a:pPr>
            <a:r>
              <a:rPr lang="ru-RU" b="1" dirty="0"/>
              <a:t>Необходимо помнить</a:t>
            </a:r>
            <a:r>
              <a:rPr lang="ru-RU" dirty="0"/>
              <a:t>, что однородные члены, следующие за обобщающим словом, должны стоять </a:t>
            </a:r>
            <a:r>
              <a:rPr lang="ru-RU" b="1" dirty="0"/>
              <a:t>в том же падеже, что и обобщающее слово.</a:t>
            </a:r>
          </a:p>
          <a:p>
            <a:pPr marL="0" indent="0">
              <a:buNone/>
            </a:pPr>
            <a:r>
              <a:rPr lang="ru-RU" b="1" i="1" dirty="0"/>
              <a:t>Исправим: Автор наделяет Кутузова редкими душевными </a:t>
            </a:r>
            <a:r>
              <a:rPr lang="ru-RU" b="1" i="1" dirty="0">
                <a:solidFill>
                  <a:srgbClr val="C00000"/>
                </a:solidFill>
              </a:rPr>
              <a:t>качествами: справедливостью, благородством, простотой.</a:t>
            </a:r>
            <a:endParaRPr lang="ru-RU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759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/>
              <a:t>Толпы людей были </a:t>
            </a:r>
            <a:r>
              <a:rPr lang="ru-RU" b="1" i="1" dirty="0">
                <a:solidFill>
                  <a:srgbClr val="FF0000"/>
                </a:solidFill>
              </a:rPr>
              <a:t>повсюду</a:t>
            </a:r>
            <a:r>
              <a:rPr lang="ru-RU" b="1" i="1" dirty="0"/>
              <a:t>: на улицах, площадях, </a:t>
            </a:r>
            <a:r>
              <a:rPr lang="ru-RU" b="1" i="1" dirty="0">
                <a:solidFill>
                  <a:srgbClr val="FF0000"/>
                </a:solidFill>
              </a:rPr>
              <a:t>скверах</a:t>
            </a:r>
            <a:r>
              <a:rPr lang="ru-RU" b="1" i="1" dirty="0"/>
              <a:t>.</a:t>
            </a:r>
            <a:endParaRPr lang="ru-RU" b="1" dirty="0"/>
          </a:p>
          <a:p>
            <a:pPr marL="0" lvl="0" indent="0">
              <a:buNone/>
            </a:pPr>
            <a:r>
              <a:rPr lang="ru-RU" dirty="0"/>
              <a:t>Нельзя при перечислении однородных членов опускать разные предлоги, можно лишь отбрасывать одинаковые предлоги.</a:t>
            </a:r>
            <a:endParaRPr lang="en-US" dirty="0"/>
          </a:p>
          <a:p>
            <a:pPr marL="0" lv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i="1" dirty="0"/>
              <a:t>Исправим: Толпы людей были </a:t>
            </a:r>
            <a:r>
              <a:rPr lang="ru-RU" b="1" i="1" dirty="0">
                <a:solidFill>
                  <a:srgbClr val="C00000"/>
                </a:solidFill>
              </a:rPr>
              <a:t>повсюду</a:t>
            </a:r>
            <a:r>
              <a:rPr lang="ru-RU" b="1" i="1" dirty="0"/>
              <a:t>: на улицах, площадях, </a:t>
            </a:r>
            <a:r>
              <a:rPr lang="ru-RU" b="1" i="1" dirty="0">
                <a:solidFill>
                  <a:srgbClr val="C00000"/>
                </a:solidFill>
              </a:rPr>
              <a:t>в скверах.</a:t>
            </a:r>
            <a:endParaRPr lang="ru-RU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93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1949</Words>
  <Application>Microsoft Office PowerPoint</Application>
  <PresentationFormat>Экран (4:3)</PresentationFormat>
  <Paragraphs>154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Calibri</vt:lpstr>
      <vt:lpstr>Тема Office</vt:lpstr>
      <vt:lpstr>Тема2</vt:lpstr>
      <vt:lpstr>Задание А 5 в формате ЕГЭ по русскому языку.</vt:lpstr>
      <vt:lpstr>Формулировка задания: укажите предложение с грамматической ошибкой (нарушением синтаксических норм).   </vt:lpstr>
      <vt:lpstr>1. Неправильное употребление предложений с однородными членами: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Неправильное употребление  причастных оборотов: </vt:lpstr>
      <vt:lpstr>Презентация PowerPoint</vt:lpstr>
      <vt:lpstr>Презентация PowerPoint</vt:lpstr>
      <vt:lpstr>Неправильное употребление имён собственных: </vt:lpstr>
      <vt:lpstr>Неправильное построение предложений с производными предлогами:  </vt:lpstr>
      <vt:lpstr> Неправильное построение предложений с непроизводным предлогом ПО: </vt:lpstr>
      <vt:lpstr> Неправильное построение предложений с двойными союзами НЕ  ТОЛЬКО…, НО И…,  КАК…, ТАК И… </vt:lpstr>
      <vt:lpstr> Неправильное построение предложений при цитировании: </vt:lpstr>
      <vt:lpstr>  Неправильное построение сложноподчинённых предложений, начинающихся со слов ВСЕ , КТО…;  ТЕ  , КТО…;   НИКТО ИЗ ТЕХ  , КТО…. </vt:lpstr>
      <vt:lpstr>Трудности при выборе форм управления.</vt:lpstr>
      <vt:lpstr>Запомни управление при следующих именах существительных:</vt:lpstr>
      <vt:lpstr>Потренируемся?..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А 5 в формате ЕГЭ по русскому языку.</dc:title>
  <dc:creator>UGAL</dc:creator>
  <cp:lastModifiedBy>Рамазанов Камиль Казбекович</cp:lastModifiedBy>
  <cp:revision>24</cp:revision>
  <dcterms:created xsi:type="dcterms:W3CDTF">2012-12-03T05:07:42Z</dcterms:created>
  <dcterms:modified xsi:type="dcterms:W3CDTF">2020-06-18T01:37:38Z</dcterms:modified>
</cp:coreProperties>
</file>