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7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57" autoAdjust="0"/>
    <p:restoredTop sz="86410" autoAdjust="0"/>
  </p:normalViewPr>
  <p:slideViewPr>
    <p:cSldViewPr>
      <p:cViewPr varScale="1">
        <p:scale>
          <a:sx n="91" d="100"/>
          <a:sy n="91" d="100"/>
        </p:scale>
        <p:origin x="-42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8D20B5-61A5-4B9B-8A36-287923CB4A43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FF2B8F-AFA1-435B-82FA-6220D62961EF}">
      <dgm:prSet phldrT="[Текст]" phldr="1"/>
      <dgm:spPr/>
      <dgm:t>
        <a:bodyPr/>
        <a:lstStyle/>
        <a:p>
          <a:endParaRPr lang="ru-RU" dirty="0"/>
        </a:p>
      </dgm:t>
    </dgm:pt>
    <dgm:pt modelId="{E79AB92B-855D-4CF9-BD58-25D97D620A17}" type="parTrans" cxnId="{2E7AE22A-B12D-4500-9163-88FF843C34B8}">
      <dgm:prSet/>
      <dgm:spPr/>
      <dgm:t>
        <a:bodyPr/>
        <a:lstStyle/>
        <a:p>
          <a:endParaRPr lang="ru-RU"/>
        </a:p>
      </dgm:t>
    </dgm:pt>
    <dgm:pt modelId="{A8937F59-5FED-4471-A217-0C91656A0CCB}" type="sibTrans" cxnId="{2E7AE22A-B12D-4500-9163-88FF843C34B8}">
      <dgm:prSet/>
      <dgm:spPr/>
      <dgm:t>
        <a:bodyPr/>
        <a:lstStyle/>
        <a:p>
          <a:endParaRPr lang="ru-RU"/>
        </a:p>
      </dgm:t>
    </dgm:pt>
    <dgm:pt modelId="{86FBCA82-3DE4-4CE4-9F03-50D116BF8639}">
      <dgm:prSet phldrT="[Текст]" phldr="1"/>
      <dgm:spPr/>
      <dgm:t>
        <a:bodyPr/>
        <a:lstStyle/>
        <a:p>
          <a:endParaRPr lang="ru-RU" dirty="0"/>
        </a:p>
      </dgm:t>
    </dgm:pt>
    <dgm:pt modelId="{9662BF8D-2736-4062-9100-ED8B56C6904F}" type="sibTrans" cxnId="{28C82AB5-23AB-45C2-A952-954A19F09DBC}">
      <dgm:prSet/>
      <dgm:spPr/>
      <dgm:t>
        <a:bodyPr/>
        <a:lstStyle/>
        <a:p>
          <a:endParaRPr lang="ru-RU"/>
        </a:p>
      </dgm:t>
    </dgm:pt>
    <dgm:pt modelId="{F9C4FB22-63AF-439F-98D5-D74C5D359B98}" type="parTrans" cxnId="{28C82AB5-23AB-45C2-A952-954A19F09DBC}">
      <dgm:prSet/>
      <dgm:spPr/>
      <dgm:t>
        <a:bodyPr/>
        <a:lstStyle/>
        <a:p>
          <a:endParaRPr lang="ru-RU"/>
        </a:p>
      </dgm:t>
    </dgm:pt>
    <dgm:pt modelId="{4DECE223-B6D7-4388-B35B-5ABC3340D99B}" type="pres">
      <dgm:prSet presAssocID="{518D20B5-61A5-4B9B-8A36-287923CB4A4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F76858-2BE7-4943-8ED9-5F104155A8B4}" type="pres">
      <dgm:prSet presAssocID="{50FF2B8F-AFA1-435B-82FA-6220D62961EF}" presName="arrow" presStyleLbl="node1" presStyleIdx="0" presStyleCnt="2" custAng="18514615" custScaleX="26187" custScaleY="52540" custRadScaleRad="98958" custRadScaleInc="326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23393A-7A7A-44B8-91F8-F5E6805CEF67}" type="pres">
      <dgm:prSet presAssocID="{86FBCA82-3DE4-4CE4-9F03-50D116BF8639}" presName="arrow" presStyleLbl="node1" presStyleIdx="1" presStyleCnt="2" custAng="3165927" custScaleX="27444" custScaleY="53311" custRadScaleRad="97574" custRadScaleInc="-272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CFF121-29CD-40FF-AE89-745DFFE7BB4A}" type="presOf" srcId="{518D20B5-61A5-4B9B-8A36-287923CB4A43}" destId="{4DECE223-B6D7-4388-B35B-5ABC3340D99B}" srcOrd="0" destOrd="0" presId="urn:microsoft.com/office/officeart/2005/8/layout/arrow1"/>
    <dgm:cxn modelId="{D9A2240B-CDE6-45A1-AA72-23066032742E}" type="presOf" srcId="{50FF2B8F-AFA1-435B-82FA-6220D62961EF}" destId="{ACF76858-2BE7-4943-8ED9-5F104155A8B4}" srcOrd="0" destOrd="0" presId="urn:microsoft.com/office/officeart/2005/8/layout/arrow1"/>
    <dgm:cxn modelId="{2E7AE22A-B12D-4500-9163-88FF843C34B8}" srcId="{518D20B5-61A5-4B9B-8A36-287923CB4A43}" destId="{50FF2B8F-AFA1-435B-82FA-6220D62961EF}" srcOrd="0" destOrd="0" parTransId="{E79AB92B-855D-4CF9-BD58-25D97D620A17}" sibTransId="{A8937F59-5FED-4471-A217-0C91656A0CCB}"/>
    <dgm:cxn modelId="{C2AF8656-1126-4C17-9753-4FC7CE6EF5A9}" type="presOf" srcId="{86FBCA82-3DE4-4CE4-9F03-50D116BF8639}" destId="{F523393A-7A7A-44B8-91F8-F5E6805CEF67}" srcOrd="0" destOrd="0" presId="urn:microsoft.com/office/officeart/2005/8/layout/arrow1"/>
    <dgm:cxn modelId="{28C82AB5-23AB-45C2-A952-954A19F09DBC}" srcId="{518D20B5-61A5-4B9B-8A36-287923CB4A43}" destId="{86FBCA82-3DE4-4CE4-9F03-50D116BF8639}" srcOrd="1" destOrd="0" parTransId="{F9C4FB22-63AF-439F-98D5-D74C5D359B98}" sibTransId="{9662BF8D-2736-4062-9100-ED8B56C6904F}"/>
    <dgm:cxn modelId="{535011A8-A36C-4247-B8CE-E40C5E6C3F9F}" type="presParOf" srcId="{4DECE223-B6D7-4388-B35B-5ABC3340D99B}" destId="{ACF76858-2BE7-4943-8ED9-5F104155A8B4}" srcOrd="0" destOrd="0" presId="urn:microsoft.com/office/officeart/2005/8/layout/arrow1"/>
    <dgm:cxn modelId="{C50D5182-6864-4B4F-86F4-320FCDAE880F}" type="presParOf" srcId="{4DECE223-B6D7-4388-B35B-5ABC3340D99B}" destId="{F523393A-7A7A-44B8-91F8-F5E6805CEF67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F76858-2BE7-4943-8ED9-5F104155A8B4}">
      <dsp:nvSpPr>
        <dsp:cNvPr id="0" name=""/>
        <dsp:cNvSpPr/>
      </dsp:nvSpPr>
      <dsp:spPr>
        <a:xfrm rot="13114615">
          <a:off x="1840273" y="70574"/>
          <a:ext cx="759985" cy="1524788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 rot="13114615">
        <a:off x="1840273" y="70574"/>
        <a:ext cx="759985" cy="1524788"/>
      </dsp:txXfrm>
    </dsp:sp>
    <dsp:sp modelId="{F523393A-7A7A-44B8-91F8-F5E6805CEF67}">
      <dsp:nvSpPr>
        <dsp:cNvPr id="0" name=""/>
        <dsp:cNvSpPr/>
      </dsp:nvSpPr>
      <dsp:spPr>
        <a:xfrm rot="8565927">
          <a:off x="3663492" y="83277"/>
          <a:ext cx="796465" cy="1547164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8565927">
        <a:off x="3663492" y="83277"/>
        <a:ext cx="796465" cy="15471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ru-RU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ru-RU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ru-RU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4EC9611-2D78-4175-99C0-22ACCC0A5E7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ru-RU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ru-RU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ru-RU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A19FCE1-01FE-4E4C-BE1C-5D4023860DA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9FCE1-01FE-4E4C-BE1C-5D4023860DA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19FCE1-01FE-4E4C-BE1C-5D4023860DA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09800"/>
            <a:ext cx="77724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sz="3600" b="1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E71E1826-4816-4277-948E-3306A81EC78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E4755-1C57-4525-8455-04436303D7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838200"/>
            <a:ext cx="21717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8600" y="838200"/>
            <a:ext cx="63627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437935-346C-4C4B-A4F9-734D0B2DD7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14D886-6152-4BFF-A753-6943304478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7343D-DCC9-4D44-969E-7CB875506CD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1676400"/>
            <a:ext cx="42672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2672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FA1B0-0CC8-403C-852B-66C2F67AF2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8C6FB1-DFD1-4C71-B033-F2512E7FBE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08DC6-0D8E-41CF-8C89-21AAA3CC221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28E69-92E9-493C-9179-BD558E743E5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0FC88-AB76-4D05-8C7F-A9DEF4CA862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9B6BDA-B228-4A29-90EC-61F13188E9B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83820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76400"/>
            <a:ext cx="8686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67EFC48D-1B82-4B88-A9EC-69F90EEEE32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381000"/>
            <a:ext cx="8001000" cy="1676400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Загрязнение атмосферы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981200" y="2895600"/>
            <a:ext cx="6934200" cy="2133600"/>
          </a:xfrm>
        </p:spPr>
        <p:txBody>
          <a:bodyPr/>
          <a:lstStyle/>
          <a:p>
            <a:pPr algn="r"/>
            <a:r>
              <a:rPr lang="ru-RU" sz="2800" dirty="0" smtClean="0">
                <a:solidFill>
                  <a:schemeClr val="bg1"/>
                </a:solidFill>
              </a:rPr>
              <a:t>Выполнила:</a:t>
            </a:r>
          </a:p>
          <a:p>
            <a:pPr algn="r"/>
            <a:r>
              <a:rPr lang="ru-RU" sz="2800" dirty="0" smtClean="0">
                <a:solidFill>
                  <a:schemeClr val="bg1"/>
                </a:solidFill>
              </a:rPr>
              <a:t>ученица 11 класса</a:t>
            </a:r>
          </a:p>
          <a:p>
            <a:pPr algn="r"/>
            <a:r>
              <a:rPr lang="ru-RU" sz="2800" dirty="0" smtClean="0">
                <a:solidFill>
                  <a:schemeClr val="bg1"/>
                </a:solidFill>
              </a:rPr>
              <a:t>средней школы №6</a:t>
            </a:r>
          </a:p>
          <a:p>
            <a:pPr algn="r"/>
            <a:r>
              <a:rPr lang="ru-RU" sz="2800" dirty="0" err="1" smtClean="0">
                <a:solidFill>
                  <a:schemeClr val="bg1"/>
                </a:solidFill>
              </a:rPr>
              <a:t>Морозкина</a:t>
            </a:r>
            <a:r>
              <a:rPr lang="ru-RU" sz="2800" dirty="0" smtClean="0">
                <a:solidFill>
                  <a:schemeClr val="bg1"/>
                </a:solidFill>
              </a:rPr>
              <a:t> Мария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100" name="Picture 4" descr="http://www.vitamarg.com/f/article/ecologiy_zagryznenie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158492"/>
            <a:ext cx="4876800" cy="4356608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3048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rgbClr val="FFFF00"/>
                </a:solidFill>
              </a:rPr>
              <a:t>Хлорфторметаны</a:t>
            </a:r>
            <a:r>
              <a:rPr lang="ru-RU" sz="2800" b="1" i="1" dirty="0" smtClean="0">
                <a:solidFill>
                  <a:srgbClr val="FFFF00"/>
                </a:solidFill>
              </a:rPr>
              <a:t>, или фреоны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990600"/>
            <a:ext cx="54864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Серьезные последствия оказывает загрязнение воздуха </a:t>
            </a:r>
            <a:r>
              <a:rPr lang="ru-RU" b="1" dirty="0" err="1" smtClean="0">
                <a:solidFill>
                  <a:schemeClr val="bg1"/>
                </a:solidFill>
              </a:rPr>
              <a:t>хлорфторметанами</a:t>
            </a:r>
            <a:r>
              <a:rPr lang="ru-RU" b="1" dirty="0" smtClean="0">
                <a:solidFill>
                  <a:schemeClr val="bg1"/>
                </a:solidFill>
              </a:rPr>
              <a:t>, либо фреонами. С широким употреблением фреонов в холодильных установках, в производстве аэрозольных баллонов связано их появление на огромных высотах, в стратосфере и мезосфере. Высказываются опасения в отношении потенциального взаимодействия озона с галогенами, которые выделяются из. По </a:t>
            </a:r>
            <a:r>
              <a:rPr lang="ru-RU" b="1" smtClean="0">
                <a:solidFill>
                  <a:schemeClr val="bg1"/>
                </a:solidFill>
              </a:rPr>
              <a:t>этим данным </a:t>
            </a:r>
            <a:r>
              <a:rPr lang="ru-RU" b="1" dirty="0" smtClean="0">
                <a:solidFill>
                  <a:schemeClr val="bg1"/>
                </a:solidFill>
              </a:rPr>
              <a:t>профессионалов, уменьшение слоя озонового экрана всего лишь на 7 - 12% 10-кратно увеличит (в умеренных широтах) интенсивность ультрафиолетового излучения с длиной волны 297 нм, а в связи с этим возрастает количество людей, заболевших раком кожи. Уменьшению слоя озонового экрана способствуют газы, выделяемые турбореактивными самолетами, полеты ракет, разные эксперименты, проводимые в атмосфере.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6626" name="Picture 2" descr="http://www.pochemu-chka.ru/wp-content/uploads/2011/09/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914400"/>
            <a:ext cx="3505200" cy="527697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0"/>
            <a:ext cx="746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FF00"/>
                </a:solidFill>
              </a:rPr>
              <a:t>Радиоактивное загрязнение атмосферы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914400"/>
            <a:ext cx="8534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 Радиоактивные вещества относятся к особо опасным для людей, животных и растений. Источники радиоактивного загрязнения техногенного происхождения. Это экспериментальные взрывы атомных, водородных и нейтронных бомб, всякого рода производства, связанные с изготовлением термоядерного оружия, атомные реакторы и электростанции; предприятия, где используются радиоактивные вещества; станции по дезактивации радиоактивных отходов; хранилища отходов атомных предприятий и установок; аварии либо утечки на предприятиях, где производится и используется ядерное топливо. 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3554" name="Picture 2" descr="http://www.greenpeace.org/russia/Global/russia/image/2004/8/661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19600"/>
            <a:ext cx="4953000" cy="2438400"/>
          </a:xfrm>
          <a:prstGeom prst="rect">
            <a:avLst/>
          </a:prstGeom>
          <a:noFill/>
        </p:spPr>
      </p:pic>
      <p:pic>
        <p:nvPicPr>
          <p:cNvPr id="23556" name="Picture 4" descr="http://img11.nnm.ru/a/8/d/5/7/a45d7f8e55d84ae6e14734b03e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4419600"/>
            <a:ext cx="4191000" cy="24384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8601"/>
            <a:ext cx="46482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Огромную опасность для людей, растений и животных представляют испытания ядерного оружия, аварии и утечки на предприятиях, где используется ядерное топливо.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Наибольшее загрязнение атмосферы происходит при взрывах термоядерных устройств. Образующиеся при данном изотопы становятся источником радиоактивного распада в течение длительного времени.</a:t>
            </a:r>
          </a:p>
          <a:p>
            <a:pPr algn="ctr"/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Радиоактивное излучение опасно для человека, вызывает у него лучевую заболевание с повреждением генетического аппарата клеток. Это ведет к приходу у людей злокачественных опухолей, наследственных </a:t>
            </a:r>
            <a:r>
              <a:rPr lang="ru-RU" b="1" dirty="0" smtClean="0">
                <a:solidFill>
                  <a:schemeClr val="bg1"/>
                </a:solidFill>
              </a:rPr>
              <a:t>заболеваний.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pic>
        <p:nvPicPr>
          <p:cNvPr id="25602" name="Picture 2" descr="http://m001.bcm.ru/1151/2a0ed991-6537-4b2e-a645-691285400b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0"/>
            <a:ext cx="3733800" cy="2987040"/>
          </a:xfrm>
          <a:prstGeom prst="rect">
            <a:avLst/>
          </a:prstGeom>
          <a:noFill/>
        </p:spPr>
      </p:pic>
      <p:pic>
        <p:nvPicPr>
          <p:cNvPr id="25604" name="Picture 4" descr="http://3.bp.blogspot.com/-M4vYlmQ4Tp0/TnLXFOU3wuI/AAAAAAAAFCA/NuWz_OLkGgU/s1600/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2100" y="1676400"/>
            <a:ext cx="3771900" cy="3200401"/>
          </a:xfrm>
          <a:prstGeom prst="rect">
            <a:avLst/>
          </a:prstGeom>
          <a:noFill/>
        </p:spPr>
      </p:pic>
      <p:pic>
        <p:nvPicPr>
          <p:cNvPr id="25606" name="Picture 6" descr="http://allformgsu.ru/img/news/1/Uroki_Japonskogo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4206142"/>
            <a:ext cx="3733800" cy="2651858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900igr.net/datai/ekologija/Atmosfera-1/0008-011-Vlijanie-zagrjaznenija-atmosfery-na-zhivye-organizm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3352800"/>
            <a:ext cx="4267200" cy="32004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</p:spPr>
        <p:txBody>
          <a:bodyPr/>
          <a:lstStyle/>
          <a:p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Загрязнение атмосферы </a:t>
            </a:r>
            <a:endParaRPr lang="ru-RU" i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1447800"/>
          </a:xfrm>
        </p:spPr>
        <p:txBody>
          <a:bodyPr/>
          <a:lstStyle/>
          <a:p>
            <a:pPr algn="ctr"/>
            <a:r>
              <a:rPr lang="ru-RU" sz="2000" b="1" i="1" dirty="0" smtClean="0">
                <a:solidFill>
                  <a:schemeClr val="bg1"/>
                </a:solidFill>
              </a:rPr>
              <a:t>- это привнесение в атмосферный воздух новых нехарактерных для него физических, химических и биологических веществ или изменение естественной среднемноголетней концентрации этих веществ в нём.</a:t>
            </a:r>
            <a:endParaRPr lang="ru-RU" sz="2000" b="1" i="1" dirty="0">
              <a:solidFill>
                <a:schemeClr val="bg1"/>
              </a:solidFill>
            </a:endParaRPr>
          </a:p>
        </p:txBody>
      </p:sp>
      <p:pic>
        <p:nvPicPr>
          <p:cNvPr id="3076" name="Picture 4" descr="http://bezformata.ru/content/Images/000/035/130/image351305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352800"/>
            <a:ext cx="4698043" cy="3200400"/>
          </a:xfrm>
          <a:prstGeom prst="rect">
            <a:avLst/>
          </a:prstGeom>
          <a:noFill/>
        </p:spPr>
      </p:pic>
      <p:pic>
        <p:nvPicPr>
          <p:cNvPr id="3074" name="Picture 2" descr="http://reftinskiy.ru/wp-content/uploads/2012/03/%D0%A0%D0%B5%D1%84%D1%82%D0%B8%D0%BD%D1%81%D0%BA%D0%B0%D1%8F-%D0%93%D0%A0%D0%AD%D0%A1_22.03.12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7400" y="2209800"/>
            <a:ext cx="5029199" cy="3367207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304800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Загрязнение атмосферы</a:t>
            </a:r>
            <a:endParaRPr lang="ru-RU" sz="3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524000" y="9144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05000" y="25908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Естественное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05400" y="25908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Искусственное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3124200"/>
            <a:ext cx="8153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000" b="1" i="1" dirty="0" smtClean="0">
                <a:solidFill>
                  <a:schemeClr val="bg1"/>
                </a:solidFill>
              </a:rPr>
              <a:t>Естественное загрязнение воздуха вызвано природными процессами</a:t>
            </a:r>
            <a:br>
              <a:rPr lang="ru-RU" sz="2000" b="1" i="1" dirty="0" smtClean="0">
                <a:solidFill>
                  <a:schemeClr val="bg1"/>
                </a:solidFill>
              </a:rPr>
            </a:br>
            <a:r>
              <a:rPr lang="ru-RU" sz="2000" b="1" i="1" dirty="0" smtClean="0">
                <a:solidFill>
                  <a:schemeClr val="bg1"/>
                </a:solidFill>
              </a:rPr>
              <a:t>(</a:t>
            </a:r>
            <a:r>
              <a:rPr lang="ru-RU" sz="2000" b="1" dirty="0" smtClean="0">
                <a:solidFill>
                  <a:schemeClr val="bg1"/>
                </a:solidFill>
              </a:rPr>
              <a:t>извержения вулканов, лесные пожары, пыльные бури, процессы выветривания, разложение органических веществ</a:t>
            </a:r>
            <a:r>
              <a:rPr lang="ru-RU" sz="2000" b="1" i="1" dirty="0" smtClean="0">
                <a:solidFill>
                  <a:schemeClr val="bg1"/>
                </a:solidFill>
              </a:rPr>
              <a:t>)</a:t>
            </a:r>
          </a:p>
          <a:p>
            <a:pPr algn="ctr"/>
            <a:endParaRPr lang="ru-RU" sz="2000" b="1" i="1" dirty="0" smtClean="0">
              <a:solidFill>
                <a:schemeClr val="bg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000" b="1" i="1" dirty="0" smtClean="0">
                <a:solidFill>
                  <a:schemeClr val="bg1"/>
                </a:solidFill>
              </a:rPr>
              <a:t>Искусственное загрязнение атмосферы происходит в результате практической деятельности человека (</a:t>
            </a:r>
            <a:r>
              <a:rPr lang="ru-RU" sz="2000" b="1" dirty="0" smtClean="0">
                <a:solidFill>
                  <a:schemeClr val="bg1"/>
                </a:solidFill>
              </a:rPr>
              <a:t>промышленные и теплоэнергетические компании, транспорт, системы отопления жилищ, сельское хозяйство, бытовые отходы</a:t>
            </a:r>
            <a:r>
              <a:rPr lang="ru-RU" sz="2000" b="1" i="1" dirty="0" smtClean="0">
                <a:solidFill>
                  <a:schemeClr val="bg1"/>
                </a:solidFill>
              </a:rPr>
              <a:t>)</a:t>
            </a:r>
            <a:endParaRPr lang="ru-RU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838200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Естественное загрязнение атмосферы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2133600"/>
            <a:ext cx="8686800" cy="4861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Естественные источники загрязнения атмосферы представляют собой такие грозные явления природы, как извержения вулканов и пыльные бури. Как правило они носят катастрофический характер. При извержении вулканов в атмосферу выбрасывается большое число газов, паров воды, твердых частиц, пепла и пыли. После затухания вулканической деятельности общий баланс газов в атмосфере постепенно восстанавливается. В частности, в следствии извержения вулкана Кракатау в 1883 г. в атмосферу было выброшено около 150 млрд. т пыли и пепла. Мелкие пылевые частицы держались в верхних слоях атмосферы в течение нескольких лет. «Над Кракатау поднялась черная туча высотой около 27 км. Взрывы продолжались всю ночь и были слышны на расстоянии 160 км от вулкана. Газы, пары, обломки, песок и пыль поднялись на высоту 70 - 80 км и рассеялись на площади свыше 827000 км'»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52600" y="1600200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FF00"/>
                </a:solidFill>
              </a:rPr>
              <a:t>Извержение вулканов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pic>
        <p:nvPicPr>
          <p:cNvPr id="18440" name="Picture 8" descr="http://www.uer.varvar.ru/images/erheben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4495800" cy="3362000"/>
          </a:xfrm>
          <a:prstGeom prst="rect">
            <a:avLst/>
          </a:prstGeom>
          <a:noFill/>
        </p:spPr>
      </p:pic>
      <p:pic>
        <p:nvPicPr>
          <p:cNvPr id="18442" name="Picture 10" descr="http://zateevo.ru/userfiles/image/WatIsWhat/Vulkan_Tambora/koshc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828800"/>
            <a:ext cx="5410200" cy="3618287"/>
          </a:xfrm>
          <a:prstGeom prst="rect">
            <a:avLst/>
          </a:prstGeom>
          <a:noFill/>
        </p:spPr>
      </p:pic>
      <p:pic>
        <p:nvPicPr>
          <p:cNvPr id="18444" name="Picture 12" descr="http://kamtravel.abdesign.ru/photos/kluchevskoy_eruption/b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6200" y="3200400"/>
            <a:ext cx="4953000" cy="329742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228600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FF00"/>
                </a:solidFill>
              </a:rPr>
              <a:t>Лесные</a:t>
            </a:r>
            <a:r>
              <a:rPr lang="ru-RU" sz="2800" b="1" i="1" dirty="0" smtClean="0">
                <a:solidFill>
                  <a:srgbClr val="FFFF00"/>
                </a:solidFill>
              </a:rPr>
              <a:t> пожары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295400"/>
            <a:ext cx="8534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Существенно загрязняют атмосферу крупные лесные пожары. Чаще в итоге они выходят в засушливые годы. В России самые опасные лесные пожары в Сибири, на Дальнем Востоке, на Урале, в Республике Коми. В среднем за год площадь, пройденная пожарами, составляет около 700 тыс. га. В засушливые годы, скажем, в 1915 г. она достигла 1 - 1,5 млн. га. Дым от лесных пожаров распространяется на большие площади - около 6 млн. км. Памятным для жителей Подмосковья остается лето 1972 г., когда воздух </a:t>
            </a:r>
            <a:r>
              <a:rPr lang="ru-RU" sz="2000" b="1" dirty="0" smtClean="0">
                <a:solidFill>
                  <a:schemeClr val="bg1"/>
                </a:solidFill>
              </a:rPr>
              <a:t>был </a:t>
            </a:r>
            <a:r>
              <a:rPr lang="ru-RU" sz="2000" b="1" dirty="0" smtClean="0">
                <a:solidFill>
                  <a:schemeClr val="bg1"/>
                </a:solidFill>
              </a:rPr>
              <a:t>сизым от дыма пожаров, видимость на путях не превышала 20 - 30 м. Горели лес и торфяники. Прямой ущерб от лесных пожаров в среднем составляет 200 - 250 млн. долл.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 среднем за год сгорает и повреждается на корню до 20-25 млн. м3 древесины.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1506" name="Picture 2" descr="http://the-day-x.ru/wp-content/uploads/2013/01/forest_fi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4572000" cy="3344169"/>
          </a:xfrm>
          <a:prstGeom prst="rect">
            <a:avLst/>
          </a:prstGeom>
          <a:noFill/>
        </p:spPr>
      </p:pic>
      <p:pic>
        <p:nvPicPr>
          <p:cNvPr id="21508" name="Picture 4" descr="http://the-day-x.ru/wp-content/uploads/2011/08/2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2133600"/>
            <a:ext cx="4352035" cy="2905126"/>
          </a:xfrm>
          <a:prstGeom prst="rect">
            <a:avLst/>
          </a:prstGeom>
          <a:noFill/>
        </p:spPr>
      </p:pic>
      <p:pic>
        <p:nvPicPr>
          <p:cNvPr id="21510" name="Picture 6" descr="http://the-day-x.ru/wp-content/uploads/2011/08/1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3581400"/>
            <a:ext cx="4619625" cy="3048001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304800"/>
            <a:ext cx="601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FF00"/>
                </a:solidFill>
              </a:rPr>
              <a:t>Пыльные бури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066800"/>
            <a:ext cx="8915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Пыльные бури появляются в связи с переносом мощным ветром поднятых с земной поверхности мельчайших частиц почвы. Мощные ветры - смерчи и ураганы - поднимают в воздух и крупные обломки горных пород, хотя они не держатся долго в воздухе. При мощных бурях в атмосферный воздух поднимается до 50 млн. т пыли. Причинами пыльных бурь являются засуха, суховеи; провоцируют их интенсивная распашка, выпас скота, сведение лесов и кустарников. Наиболее распространены пыльные бури в степных, полупустынных и пустынных районах. В России катастрофические пыльные бури наблюдались в 1928-м, 1960-м, 1969-м, гг.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0482" name="Picture 2" descr="http://t1.gstatic.com/images?q=tbn:ANd9GcStYVPY5PV-CH_fZulJxdBtiMPQ0I8BZbgrhF7rA6fH2KEJPmaLX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95800"/>
            <a:ext cx="4800600" cy="2362200"/>
          </a:xfrm>
          <a:prstGeom prst="rect">
            <a:avLst/>
          </a:prstGeom>
          <a:noFill/>
        </p:spPr>
      </p:pic>
      <p:pic>
        <p:nvPicPr>
          <p:cNvPr id="20484" name="Picture 4" descr="http://mirinteresnogo.ru/wp-content/uploads/2012/09/%D0%A4%D1%80%D0%BE%D0%BD%D1%82-%D0%BF%D1%8B%D0%BB%D1%8C%D0%BD%D0%BE%D0%B9-%D0%B1%D1%83%D1%80%D0%B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4495800"/>
            <a:ext cx="4419600" cy="2362200"/>
          </a:xfrm>
          <a:prstGeom prst="rect">
            <a:avLst/>
          </a:prstGeom>
          <a:noFill/>
        </p:spPr>
      </p:pic>
      <p:pic>
        <p:nvPicPr>
          <p:cNvPr id="20486" name="Picture 6" descr="http://www.ecosystema.ru/07referats/slovgeo/img/2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22959"/>
            <a:ext cx="9144000" cy="6035041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838200"/>
          </a:xfrm>
        </p:spPr>
        <p:txBody>
          <a:bodyPr/>
          <a:lstStyle/>
          <a:p>
            <a:r>
              <a:rPr lang="ru-RU" dirty="0" smtClean="0"/>
              <a:t>Искусственное загрязнение</a:t>
            </a:r>
            <a:br>
              <a:rPr lang="ru-RU" dirty="0" smtClean="0"/>
            </a:br>
            <a:r>
              <a:rPr lang="ru-RU" dirty="0" smtClean="0"/>
              <a:t>атмосферы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447800"/>
            <a:ext cx="8610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Искусственные источники загрязнения - самые опасные для атмосферы. По агрегатному состоянию все загрязняющие вещества антропогенного происхождения подразделяются на твердые жидкие и газообразные, притом последние составляют около 90%.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Проблема загрязнения воздуха не нова. Более двух столетий серьезные опасения вызывает загрязнение воздуха в крупных промышленных центрах большинства европейских государств. Впрочем длительное время эти </a:t>
            </a:r>
            <a:r>
              <a:rPr lang="ru-RU" b="1" smtClean="0">
                <a:solidFill>
                  <a:schemeClr val="bg1"/>
                </a:solidFill>
              </a:rPr>
              <a:t>загрязнения </a:t>
            </a:r>
            <a:r>
              <a:rPr lang="ru-RU" b="1" smtClean="0">
                <a:solidFill>
                  <a:schemeClr val="bg1"/>
                </a:solidFill>
              </a:rPr>
              <a:t>носили</a:t>
            </a:r>
            <a:r>
              <a:rPr lang="ru-RU" b="1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локальный характер. Быстрый рост промышленности и транспорта в XX в. привел к тому, что такой объем выброшенных в воздух веществ не может больше рассеиваться. Их концентрация увеличивается, что влечет за собой опасные  последствия для биосферы.</a:t>
            </a:r>
          </a:p>
        </p:txBody>
      </p:sp>
      <p:pic>
        <p:nvPicPr>
          <p:cNvPr id="3074" name="Picture 2" descr="http://24warez.ru/uploads/posts/1271327474_tsernlogo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91847"/>
            <a:ext cx="3505200" cy="2266153"/>
          </a:xfrm>
          <a:prstGeom prst="rect">
            <a:avLst/>
          </a:prstGeom>
          <a:noFill/>
        </p:spPr>
      </p:pic>
      <p:pic>
        <p:nvPicPr>
          <p:cNvPr id="3076" name="Picture 4" descr="http://www.geniusmaster.name/wp-content/uploads/2009/02/74992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4572000"/>
            <a:ext cx="3505199" cy="2286000"/>
          </a:xfrm>
          <a:prstGeom prst="rect">
            <a:avLst/>
          </a:prstGeom>
          <a:noFill/>
        </p:spPr>
      </p:pic>
      <p:pic>
        <p:nvPicPr>
          <p:cNvPr id="3078" name="Picture 6" descr="http://900igr.net/datai/ekologija/Atmosfera-1/0002-002-Soderzhani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1" y="4876800"/>
            <a:ext cx="2133599" cy="19812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304800"/>
            <a:ext cx="708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FF00"/>
                </a:solidFill>
              </a:rPr>
              <a:t>Химическая промышленность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990600"/>
            <a:ext cx="8686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Особое звание среди источников загрязнения атмосферы занимает химическая промышленность. Она поставляет диоксид серы (SO2), сероводород (H2S), оксиды азота (NO, NO2), углеводороды (</a:t>
            </a:r>
            <a:r>
              <a:rPr lang="ru-RU" sz="2000" b="1" dirty="0" err="1" smtClean="0">
                <a:solidFill>
                  <a:schemeClr val="bg1"/>
                </a:solidFill>
              </a:rPr>
              <a:t>СxНy</a:t>
            </a:r>
            <a:r>
              <a:rPr lang="ru-RU" sz="2000" b="1" dirty="0" smtClean="0">
                <a:solidFill>
                  <a:schemeClr val="bg1"/>
                </a:solidFill>
              </a:rPr>
              <a:t>) галогены (F2, Сl2) и др. Для химической промышленности характерна высокая концентрация предприятий, что создает повышенное загрязнение окружающей среды. Вещества, выделяемые в атмосферу, могут вступать в химические реакции друг с другом, образуя высокотоксичные соединения.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baltico.ru/img/show/dHdfYXJ0aWNsZXNfaW1hZ2VzL3cvMC8wLzM4MA==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0"/>
            <a:ext cx="4495800" cy="3048000"/>
          </a:xfrm>
          <a:prstGeom prst="rect">
            <a:avLst/>
          </a:prstGeom>
          <a:noFill/>
        </p:spPr>
      </p:pic>
      <p:pic>
        <p:nvPicPr>
          <p:cNvPr id="1028" name="Picture 4" descr="http://bookforall.ucoz.ru/picture/sred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810000"/>
            <a:ext cx="4724400" cy="304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30480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FF00"/>
                </a:solidFill>
              </a:rPr>
              <a:t>Автомобильный транспорт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990600"/>
            <a:ext cx="8610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Из всех искусственных источников загрязнения атмосферы самым опасным является автомобильный транспорт. В 1900 г. в мире было 11 тыс. автомобилей, в 1950 г. - 48 </a:t>
            </a:r>
            <a:r>
              <a:rPr lang="ru-RU" sz="2000" b="1" dirty="0" err="1" smtClean="0">
                <a:solidFill>
                  <a:schemeClr val="bg1"/>
                </a:solidFill>
              </a:rPr>
              <a:t>млн</a:t>
            </a:r>
            <a:r>
              <a:rPr lang="ru-RU" sz="2000" b="1" dirty="0" smtClean="0">
                <a:solidFill>
                  <a:schemeClr val="bg1"/>
                </a:solidFill>
              </a:rPr>
              <a:t>, в 1970 г. - 181 </a:t>
            </a:r>
            <a:r>
              <a:rPr lang="ru-RU" sz="2000" b="1" dirty="0" err="1" smtClean="0">
                <a:solidFill>
                  <a:schemeClr val="bg1"/>
                </a:solidFill>
              </a:rPr>
              <a:t>млн</a:t>
            </a:r>
            <a:r>
              <a:rPr lang="ru-RU" sz="2000" b="1" dirty="0" smtClean="0">
                <a:solidFill>
                  <a:schemeClr val="bg1"/>
                </a:solidFill>
              </a:rPr>
              <a:t>, в 1982 г. - 330 </a:t>
            </a:r>
            <a:r>
              <a:rPr lang="ru-RU" sz="2000" b="1" dirty="0" err="1" smtClean="0">
                <a:solidFill>
                  <a:schemeClr val="bg1"/>
                </a:solidFill>
              </a:rPr>
              <a:t>млн</a:t>
            </a:r>
            <a:r>
              <a:rPr lang="ru-RU" sz="2000" b="1" dirty="0" smtClean="0">
                <a:solidFill>
                  <a:schemeClr val="bg1"/>
                </a:solidFill>
              </a:rPr>
              <a:t>, в настоящее время - около 500 </a:t>
            </a:r>
            <a:r>
              <a:rPr lang="ru-RU" sz="2000" b="1" dirty="0" err="1" smtClean="0">
                <a:solidFill>
                  <a:schemeClr val="bg1"/>
                </a:solidFill>
              </a:rPr>
              <a:t>млн</a:t>
            </a:r>
            <a:r>
              <a:rPr lang="ru-RU" sz="2000" b="1" dirty="0" smtClean="0">
                <a:solidFill>
                  <a:schemeClr val="bg1"/>
                </a:solidFill>
              </a:rPr>
              <a:t> автомобилей. Они сжигают сотни миллионов тонн </a:t>
            </a:r>
            <a:r>
              <a:rPr lang="ru-RU" sz="2000" b="1" dirty="0" err="1" smtClean="0">
                <a:solidFill>
                  <a:schemeClr val="bg1"/>
                </a:solidFill>
              </a:rPr>
              <a:t>невозобновимых</a:t>
            </a:r>
            <a:r>
              <a:rPr lang="ru-RU" sz="2000" b="1" dirty="0" smtClean="0">
                <a:solidFill>
                  <a:schemeClr val="bg1"/>
                </a:solidFill>
              </a:rPr>
              <a:t> запасов нефтепродуктов. В отработанных газах автомобилей содержится около 280 вредных компонентов. Автомобильный транспорт становится одним из главных источников загрязнения окружающей среды. В ряде зарубежных государств (Франция, США, Германия) автомобильный транспорт дает более 50 - 60% в конечном счете загрязнения атмосферы.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4578" name="Picture 2" descr="http://autonewsmonitoring.info/uploads/posts/2011-09/avto-transport-kak-istochnik-zagryazneniya_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345428"/>
            <a:ext cx="3733799" cy="2512572"/>
          </a:xfrm>
          <a:prstGeom prst="rect">
            <a:avLst/>
          </a:prstGeom>
          <a:noFill/>
        </p:spPr>
      </p:pic>
      <p:pic>
        <p:nvPicPr>
          <p:cNvPr id="24580" name="Picture 4" descr="http://img11.nnm.ru/c/b/c/9/2/a118f50b4b9b0c588eadea797b2_pre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4386924"/>
            <a:ext cx="4038600" cy="2471076"/>
          </a:xfrm>
          <a:prstGeom prst="rect">
            <a:avLst/>
          </a:prstGeom>
          <a:noFill/>
        </p:spPr>
      </p:pic>
      <p:pic>
        <p:nvPicPr>
          <p:cNvPr id="24582" name="Picture 6" descr="http://im0-tub-ru.yandex.net/i?id=676346-42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67000" y="4343400"/>
            <a:ext cx="3755136" cy="25146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 12">
      <a:dk1>
        <a:srgbClr val="969696"/>
      </a:dk1>
      <a:lt1>
        <a:srgbClr val="FFFFFF"/>
      </a:lt1>
      <a:dk2>
        <a:srgbClr val="99EFF1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7F7F7F"/>
      </a:accent4>
      <a:accent5>
        <a:srgbClr val="DAEDEF"/>
      </a:accent5>
      <a:accent6>
        <a:srgbClr val="2D2D8A"/>
      </a:accent6>
      <a:hlink>
        <a:srgbClr val="009999"/>
      </a:hlink>
      <a:folHlink>
        <a:srgbClr val="669900"/>
      </a:folHlink>
    </a:clrScheme>
    <a:fontScheme name="Тема Offic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336699"/>
        </a:dk1>
        <a:lt1>
          <a:srgbClr val="FFFFFF"/>
        </a:lt1>
        <a:dk2>
          <a:srgbClr val="87BBDF"/>
        </a:dk2>
        <a:lt2>
          <a:srgbClr val="E3EBF1"/>
        </a:lt2>
        <a:accent1>
          <a:srgbClr val="0099CC"/>
        </a:accent1>
        <a:accent2>
          <a:srgbClr val="468A4B"/>
        </a:accent2>
        <a:accent3>
          <a:srgbClr val="C3DAEC"/>
        </a:accent3>
        <a:accent4>
          <a:srgbClr val="DADADA"/>
        </a:accent4>
        <a:accent5>
          <a:srgbClr val="AACAE2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777777"/>
        </a:dk1>
        <a:lt1>
          <a:srgbClr val="FFFFFF"/>
        </a:lt1>
        <a:dk2>
          <a:srgbClr val="B7B9AF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D8D9D4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3E3E5C"/>
        </a:dk1>
        <a:lt1>
          <a:srgbClr val="FFFFFF"/>
        </a:lt1>
        <a:dk2>
          <a:srgbClr val="5C87A4"/>
        </a:dk2>
        <a:lt2>
          <a:srgbClr val="FFFFFF"/>
        </a:lt2>
        <a:accent1>
          <a:srgbClr val="4C8877"/>
        </a:accent1>
        <a:accent2>
          <a:srgbClr val="6666FF"/>
        </a:accent2>
        <a:accent3>
          <a:srgbClr val="B5C3CF"/>
        </a:accent3>
        <a:accent4>
          <a:srgbClr val="DADADA"/>
        </a:accent4>
        <a:accent5>
          <a:srgbClr val="B2C3BD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3366"/>
        </a:dk1>
        <a:lt1>
          <a:srgbClr val="FFFFFF"/>
        </a:lt1>
        <a:dk2>
          <a:srgbClr val="1C72E4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BBCE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3366"/>
        </a:dk1>
        <a:lt1>
          <a:srgbClr val="FFFFFF"/>
        </a:lt1>
        <a:dk2>
          <a:srgbClr val="99D3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CAE6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3F7EBD"/>
        </a:dk1>
        <a:lt1>
          <a:srgbClr val="D9F8FF"/>
        </a:lt1>
        <a:dk2>
          <a:srgbClr val="336699"/>
        </a:dk2>
        <a:lt2>
          <a:srgbClr val="777777"/>
        </a:lt2>
        <a:accent1>
          <a:srgbClr val="CCECFF"/>
        </a:accent1>
        <a:accent2>
          <a:srgbClr val="579CDB"/>
        </a:accent2>
        <a:accent3>
          <a:srgbClr val="E9FBFF"/>
        </a:accent3>
        <a:accent4>
          <a:srgbClr val="346BA1"/>
        </a:accent4>
        <a:accent5>
          <a:srgbClr val="E2F4FF"/>
        </a:accent5>
        <a:accent6>
          <a:srgbClr val="4E8DC6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A84724"/>
        </a:dk2>
        <a:lt2>
          <a:srgbClr val="DFD293"/>
        </a:lt2>
        <a:accent1>
          <a:srgbClr val="DF7475"/>
        </a:accent1>
        <a:accent2>
          <a:srgbClr val="5C8FC2"/>
        </a:accent2>
        <a:accent3>
          <a:srgbClr val="D1B1AC"/>
        </a:accent3>
        <a:accent4>
          <a:srgbClr val="DADADA"/>
        </a:accent4>
        <a:accent5>
          <a:srgbClr val="ECBCBD"/>
        </a:accent5>
        <a:accent6>
          <a:srgbClr val="5381B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3E3E5C"/>
        </a:dk1>
        <a:lt1>
          <a:srgbClr val="C2FEE1"/>
        </a:lt1>
        <a:dk2>
          <a:srgbClr val="0066CC"/>
        </a:dk2>
        <a:lt2>
          <a:srgbClr val="CCECFF"/>
        </a:lt2>
        <a:accent1>
          <a:srgbClr val="3C9698"/>
        </a:accent1>
        <a:accent2>
          <a:srgbClr val="6666FF"/>
        </a:accent2>
        <a:accent3>
          <a:srgbClr val="AAB8E2"/>
        </a:accent3>
        <a:accent4>
          <a:srgbClr val="A5D9C0"/>
        </a:accent4>
        <a:accent5>
          <a:srgbClr val="AFC9CA"/>
        </a:accent5>
        <a:accent6>
          <a:srgbClr val="5C5CE7"/>
        </a:accent6>
        <a:hlink>
          <a:srgbClr val="99CCFF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969696"/>
        </a:dk1>
        <a:lt1>
          <a:srgbClr val="FFFFFF"/>
        </a:lt1>
        <a:dk2>
          <a:srgbClr val="0099CC"/>
        </a:dk2>
        <a:lt2>
          <a:srgbClr val="969696"/>
        </a:lt2>
        <a:accent1>
          <a:srgbClr val="D2F8B8"/>
        </a:accent1>
        <a:accent2>
          <a:srgbClr val="CCCC00"/>
        </a:accent2>
        <a:accent3>
          <a:srgbClr val="FFFFFF"/>
        </a:accent3>
        <a:accent4>
          <a:srgbClr val="7F7F7F"/>
        </a:accent4>
        <a:accent5>
          <a:srgbClr val="E5FBD8"/>
        </a:accent5>
        <a:accent6>
          <a:srgbClr val="B9B900"/>
        </a:accent6>
        <a:hlink>
          <a:srgbClr val="00CC99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CCFFCC"/>
        </a:dk1>
        <a:lt1>
          <a:srgbClr val="FFFFFF"/>
        </a:lt1>
        <a:dk2>
          <a:srgbClr val="9BD9FF"/>
        </a:dk2>
        <a:lt2>
          <a:srgbClr val="808080"/>
        </a:lt2>
        <a:accent1>
          <a:srgbClr val="6DB6FF"/>
        </a:accent1>
        <a:accent2>
          <a:srgbClr val="CCFFCC"/>
        </a:accent2>
        <a:accent3>
          <a:srgbClr val="FFFFFF"/>
        </a:accent3>
        <a:accent4>
          <a:srgbClr val="AEDAAE"/>
        </a:accent4>
        <a:accent5>
          <a:srgbClr val="BAD7FF"/>
        </a:accent5>
        <a:accent6>
          <a:srgbClr val="B9E7B9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EAEAEA"/>
        </a:dk1>
        <a:lt1>
          <a:srgbClr val="FFFFFF"/>
        </a:lt1>
        <a:dk2>
          <a:srgbClr val="EAEAEA"/>
        </a:dk2>
        <a:lt2>
          <a:srgbClr val="333333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C8C8C8"/>
        </a:accent4>
        <a:accent5>
          <a:srgbClr val="D5D5D5"/>
        </a:accent5>
        <a:accent6>
          <a:srgbClr val="737373"/>
        </a:accent6>
        <a:hlink>
          <a:srgbClr val="4D4D4D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969696"/>
        </a:dk1>
        <a:lt1>
          <a:srgbClr val="FFFFFF"/>
        </a:lt1>
        <a:dk2>
          <a:srgbClr val="99EFF1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7F7F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Words>823</Words>
  <Application>Microsoft Office PowerPoint</Application>
  <PresentationFormat>Экран (4:3)</PresentationFormat>
  <Paragraphs>38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Загрязнение атмосферы</vt:lpstr>
      <vt:lpstr>Загрязнение атмосферы </vt:lpstr>
      <vt:lpstr>Слайд 3</vt:lpstr>
      <vt:lpstr>Естественное загрязнение атмосферы</vt:lpstr>
      <vt:lpstr>Слайд 5</vt:lpstr>
      <vt:lpstr>Слайд 6</vt:lpstr>
      <vt:lpstr>Искусственное загрязнение атмосферы</vt:lpstr>
      <vt:lpstr>Слайд 8</vt:lpstr>
      <vt:lpstr>Слайд 9</vt:lpstr>
      <vt:lpstr>Слайд 10</vt:lpstr>
      <vt:lpstr>Слайд 11</vt:lpstr>
      <vt:lpstr>Слайд 12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ДОМ</cp:lastModifiedBy>
  <cp:revision>38</cp:revision>
  <dcterms:created xsi:type="dcterms:W3CDTF">2004-11-08T10:05:58Z</dcterms:created>
  <dcterms:modified xsi:type="dcterms:W3CDTF">2013-02-13T14:49:35Z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TC010721171049</vt:lpwstr>
  </property>
</Properties>
</file>