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3" r:id="rId17"/>
    <p:sldId id="272" r:id="rId18"/>
  </p:sldIdLst>
  <p:sldSz cx="10693400" cy="756126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33"/>
    <a:srgbClr val="5D5DFF"/>
    <a:srgbClr val="990033"/>
    <a:srgbClr val="F3F3FF"/>
    <a:srgbClr val="FF0066"/>
    <a:srgbClr val="9F9FFF"/>
    <a:srgbClr val="EB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3" autoAdjust="0"/>
    <p:restoredTop sz="94660"/>
  </p:normalViewPr>
  <p:slideViewPr>
    <p:cSldViewPr>
      <p:cViewPr varScale="1">
        <p:scale>
          <a:sx n="96" d="100"/>
          <a:sy n="96" d="100"/>
        </p:scale>
        <p:origin x="1470" y="7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62E09F1-00BB-45EC-9A27-243E6D5D06F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1325E9F-94B1-4FCF-A1B4-31B4C7EA1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462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693400" cy="7561263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4306" tIns="52153" rIns="104306" bIns="52153" anchor="ctr"/>
            <a:lstStyle/>
            <a:p>
              <a:pPr algn="ctr" defTabSz="1042988">
                <a:defRPr/>
              </a:pPr>
              <a:endParaRPr lang="ru-RU" sz="2700"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 sz="27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90"/>
              <a:chOff x="0" y="672"/>
              <a:chExt cx="1806" cy="1990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8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8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8"/>
                <a:ext cx="363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8"/>
                <a:ext cx="368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4306" tIns="52153" rIns="104306" bIns="52153"/>
              <a:lstStyle/>
              <a:p>
                <a:pPr defTabSz="1042988">
                  <a:defRPr/>
                </a:pPr>
                <a:endParaRPr lang="ru-RU" sz="2700"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2664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475038" y="2016125"/>
            <a:ext cx="7040562" cy="2436813"/>
          </a:xfrm>
        </p:spPr>
        <p:txBody>
          <a:bodyPr/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64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475038" y="4705350"/>
            <a:ext cx="7040562" cy="193198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9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34988" y="6889750"/>
            <a:ext cx="249555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1AD1B-FBEB-45D4-B992-8773E8A05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B0F8-5F8F-4B62-ACB4-20966C0B7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504825"/>
            <a:ext cx="2405063" cy="5964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504825"/>
            <a:ext cx="7065962" cy="5964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F802-D346-44BA-A78A-E33F2DB5B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504825"/>
            <a:ext cx="9623425" cy="1511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34988" y="2184400"/>
            <a:ext cx="9623425" cy="42846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F7B19-0DDD-4B2E-BD34-DC8F3A9E5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670" y="776369"/>
            <a:ext cx="9623639" cy="126021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34670" y="2133824"/>
            <a:ext cx="9623639" cy="483920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350C8-DAD8-4F5F-A6F9-BAD90B553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91557-0663-473D-8030-AEC0CDEB1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988" y="2184400"/>
            <a:ext cx="4735512" cy="4284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22900" y="2184400"/>
            <a:ext cx="4735513" cy="4284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EBFF5-9846-4477-B626-C26EA4D58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0D60-5B07-422D-864C-5C33B3AEA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D3197-7492-4BDC-BED7-13D2678EA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8DBE1-4098-410E-92EA-0C02CC4F6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BBB7-B1D4-4A54-9C39-5E3DE4BF0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F68C-5EFC-4A7D-9F0F-406A227E9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9750"/>
            <a:ext cx="33877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9750"/>
            <a:ext cx="24955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D34FFB71-C938-421A-9932-8924ADBCC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0693400" cy="601663"/>
            <a:chOff x="0" y="0"/>
            <a:chExt cx="5760" cy="344"/>
          </a:xfrm>
        </p:grpSpPr>
        <p:sp>
          <p:nvSpPr>
            <p:cNvPr id="2560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4306" tIns="52153" rIns="104306" bIns="52153" anchor="ctr"/>
            <a:lstStyle/>
            <a:p>
              <a:pPr algn="ctr" defTabSz="1042988">
                <a:defRPr/>
              </a:pPr>
              <a:endParaRPr lang="ru-RU" sz="2700">
                <a:latin typeface="Times New Roman" pitchFamily="18" charset="0"/>
                <a:cs typeface="+mn-cs"/>
              </a:endParaRPr>
            </a:p>
          </p:txBody>
        </p:sp>
        <p:sp>
          <p:nvSpPr>
            <p:cNvPr id="2560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 sz="2700">
                <a:latin typeface="Times New Roman" pitchFamily="18" charset="0"/>
                <a:cs typeface="+mn-cs"/>
              </a:endParaRPr>
            </a:p>
          </p:txBody>
        </p:sp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6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>
                <a:solidFill>
                  <a:schemeClr val="accent2"/>
                </a:solidFill>
                <a:cs typeface="+mn-cs"/>
              </a:endParaRPr>
            </a:p>
          </p:txBody>
        </p:sp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>
                <a:solidFill>
                  <a:schemeClr val="hlink"/>
                </a:solidFill>
                <a:cs typeface="+mn-cs"/>
              </a:endParaRPr>
            </a:p>
          </p:txBody>
        </p:sp>
        <p:sp>
          <p:nvSpPr>
            <p:cNvPr id="2561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 sz="2700">
                <a:latin typeface="Times New Roman" pitchFamily="18" charset="0"/>
                <a:cs typeface="+mn-cs"/>
              </a:endParaRPr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6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>
                <a:solidFill>
                  <a:schemeClr val="accent2"/>
                </a:solidFill>
                <a:cs typeface="+mn-cs"/>
              </a:endParaRPr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/>
            <a:lstStyle/>
            <a:p>
              <a:pPr defTabSz="1042988">
                <a:defRPr/>
              </a:pPr>
              <a:endParaRPr lang="ru-RU">
                <a:solidFill>
                  <a:schemeClr val="accent2"/>
                </a:solidFill>
                <a:cs typeface="+mn-cs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504825"/>
            <a:ext cx="96234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2184400"/>
            <a:ext cx="9623425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1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65" r:id="rId13"/>
  </p:sldLayoutIdLst>
  <p:txStyles>
    <p:titleStyle>
      <a:lvl1pPr algn="l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j-lt"/>
          <a:ea typeface="+mj-ea"/>
          <a:cs typeface="+mj-cs"/>
        </a:defRPr>
      </a:lvl1pPr>
      <a:lvl2pPr algn="l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2pPr>
      <a:lvl3pPr algn="l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3pPr>
      <a:lvl4pPr algn="l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4pPr>
      <a:lvl5pPr algn="l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Arial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3200">
          <a:solidFill>
            <a:schemeClr val="tx1"/>
          </a:solidFill>
          <a:latin typeface="+mn-lt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700">
          <a:solidFill>
            <a:schemeClr val="tx1"/>
          </a:solidFill>
          <a:latin typeface="+mn-lt"/>
        </a:defRPr>
      </a:lvl3pPr>
      <a:lvl4pPr marL="1825625" indent="-260350" algn="l" defTabSz="1042988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300">
          <a:solidFill>
            <a:schemeClr val="tx1"/>
          </a:solidFill>
          <a:latin typeface="+mn-lt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5pPr>
      <a:lvl6pPr marL="2803525" indent="-260350" algn="l" defTabSz="1042988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6pPr>
      <a:lvl7pPr marL="3260725" indent="-260350" algn="l" defTabSz="1042988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7pPr>
      <a:lvl8pPr marL="3717925" indent="-260350" algn="l" defTabSz="1042988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8pPr>
      <a:lvl9pPr marL="4175125" indent="-260350" algn="l" defTabSz="1042988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636902" y="4284687"/>
            <a:ext cx="9181589" cy="2015940"/>
          </a:xfrm>
          <a:prstGeom prst="rect">
            <a:avLst/>
          </a:prstGeom>
        </p:spPr>
        <p:txBody>
          <a:bodyPr lIns="0" tIns="0" rIns="20943" bIns="0" anchor="b"/>
          <a:lstStyle/>
          <a:p>
            <a:pPr algn="ctr">
              <a:lnSpc>
                <a:spcPct val="100000"/>
              </a:lnSpc>
            </a:pPr>
            <a:r>
              <a:rPr lang="ru-RU" sz="64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Рамазанова 
Эльмира </a:t>
            </a:r>
            <a:r>
              <a:rPr lang="ru-RU" sz="6400" b="1" dirty="0" err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Шихахмедовна</a:t>
            </a:r>
            <a:r>
              <a:rPr lang="ru-RU" sz="6400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учитель русского языка и литературы МБОУ СОШ №12 г. Дербента</a:t>
            </a:r>
            <a:endParaRPr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623922" y="3559549"/>
            <a:ext cx="9185378" cy="1931794"/>
          </a:xfrm>
          <a:prstGeom prst="rect">
            <a:avLst/>
          </a:prstGeom>
        </p:spPr>
        <p:txBody>
          <a:bodyPr lIns="0" tIns="51332" rIns="20943" bIns="51332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4100" dirty="0">
                <a:solidFill>
                  <a:srgbClr val="FFFFFF"/>
                </a:solidFill>
                <a:latin typeface="Constantia"/>
              </a:rPr>
              <a:t>Высшая категория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546879" y="525518"/>
            <a:ext cx="9623639" cy="860515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5700" dirty="0">
                <a:solidFill>
                  <a:srgbClr val="04617B"/>
                </a:solidFill>
                <a:latin typeface="Calibri"/>
              </a:rPr>
              <a:t>Социологический опрос.</a:t>
            </a:r>
            <a:endParaRPr dirty="0"/>
          </a:p>
        </p:txBody>
      </p:sp>
      <p:sp>
        <p:nvSpPr>
          <p:cNvPr id="279" name="TextShape 2"/>
          <p:cNvSpPr txBox="1"/>
          <p:nvPr/>
        </p:nvSpPr>
        <p:spPr>
          <a:xfrm>
            <a:off x="534670" y="1398734"/>
            <a:ext cx="9623639" cy="5573901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000" b="1" dirty="0">
                <a:solidFill>
                  <a:srgbClr val="0070C0"/>
                </a:solidFill>
                <a:latin typeface="+mn-lt"/>
              </a:rPr>
              <a:t>Цель исследования: </a:t>
            </a:r>
            <a:r>
              <a:rPr lang="ru-RU" sz="2000" dirty="0">
                <a:solidFill>
                  <a:srgbClr val="0D0D0D"/>
                </a:solidFill>
                <a:latin typeface="+mn-lt"/>
              </a:rPr>
              <a:t>изучить и проанализировать уровень развития толерантности к людям с ОВЗ у школьников, а также выявить взгляд учителей на </a:t>
            </a:r>
            <a:r>
              <a:rPr lang="ru-RU" sz="2000" dirty="0" err="1">
                <a:solidFill>
                  <a:srgbClr val="0D0D0D"/>
                </a:solidFill>
                <a:latin typeface="+mn-lt"/>
              </a:rPr>
              <a:t>сформированность</a:t>
            </a:r>
            <a:r>
              <a:rPr lang="ru-RU" sz="2000" dirty="0">
                <a:solidFill>
                  <a:srgbClr val="0D0D0D"/>
                </a:solidFill>
                <a:latin typeface="+mn-lt"/>
              </a:rPr>
              <a:t> толерантности к людям с ОВЗ среди учащихся.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</a:pP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000" b="1" dirty="0">
                <a:solidFill>
                  <a:srgbClr val="0070C0"/>
                </a:solidFill>
                <a:latin typeface="+mn-lt"/>
              </a:rPr>
              <a:t>Объект исследования: </a:t>
            </a:r>
            <a:r>
              <a:rPr lang="ru-RU" sz="2000" dirty="0">
                <a:solidFill>
                  <a:srgbClr val="0D0D0D"/>
                </a:solidFill>
                <a:latin typeface="+mn-lt"/>
              </a:rPr>
              <a:t>проявление толерантности к людям с ограниченными возможностями здоровья.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</a:pP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000" b="1" dirty="0">
                <a:solidFill>
                  <a:srgbClr val="0070C0"/>
                </a:solidFill>
                <a:latin typeface="+mn-lt"/>
              </a:rPr>
              <a:t>Предмет исследования</a:t>
            </a:r>
            <a:r>
              <a:rPr lang="ru-RU" sz="20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sz="2000" dirty="0">
                <a:solidFill>
                  <a:srgbClr val="0D0D0D"/>
                </a:solidFill>
                <a:latin typeface="+mn-lt"/>
              </a:rPr>
              <a:t>исследование толерантности учащихся к людям с ограниченными возможностями здоровья.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</a:pP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2000" b="1" dirty="0">
                <a:solidFill>
                  <a:srgbClr val="0070C0"/>
                </a:solidFill>
                <a:latin typeface="+mn-lt"/>
              </a:rPr>
              <a:t>Метод исследования: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buSzPct val="95000"/>
            </a:pPr>
            <a:r>
              <a:rPr lang="ru-RU" sz="2000" dirty="0">
                <a:solidFill>
                  <a:srgbClr val="0D0D0D"/>
                </a:solidFill>
                <a:latin typeface="+mn-lt"/>
              </a:rPr>
              <a:t>1. Анкетирование учащихся с целью выявления представления школьников о толерантности.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buSzPct val="95000"/>
            </a:pPr>
            <a:r>
              <a:rPr lang="ru-RU" sz="2000" dirty="0">
                <a:solidFill>
                  <a:srgbClr val="0D0D0D"/>
                </a:solidFill>
                <a:latin typeface="+mn-lt"/>
              </a:rPr>
              <a:t>2. Анкетирование учителей с целью выявления их представления об уровне толерантности учеников.</a:t>
            </a:r>
            <a:endParaRPr sz="2000" dirty="0">
              <a:latin typeface="+mn-lt"/>
            </a:endParaRPr>
          </a:p>
          <a:p>
            <a:pPr>
              <a:lnSpc>
                <a:spcPct val="100000"/>
              </a:lnSpc>
              <a:buSzPct val="95000"/>
            </a:pPr>
            <a:r>
              <a:rPr lang="ru-RU" sz="2000" dirty="0">
                <a:solidFill>
                  <a:srgbClr val="0D0D0D"/>
                </a:solidFill>
                <a:latin typeface="+mn-lt"/>
              </a:rPr>
              <a:t>3. Анализ полученных результатов.</a:t>
            </a:r>
            <a:endParaRPr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6188700" y="297290"/>
            <a:ext cx="4127063" cy="2918132"/>
          </a:xfrm>
          <a:prstGeom prst="rect">
            <a:avLst/>
          </a:prstGeom>
          <a:ln>
            <a:noFill/>
          </a:ln>
        </p:spPr>
      </p:pic>
      <p:pic>
        <p:nvPicPr>
          <p:cNvPr id="281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25500" y="3542481"/>
            <a:ext cx="3212230" cy="3854855"/>
          </a:xfrm>
          <a:prstGeom prst="rect">
            <a:avLst/>
          </a:prstGeom>
          <a:ln>
            <a:noFill/>
          </a:ln>
        </p:spPr>
      </p:pic>
      <p:pic>
        <p:nvPicPr>
          <p:cNvPr id="282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31079" y="3542481"/>
            <a:ext cx="3493879" cy="3908439"/>
          </a:xfrm>
          <a:prstGeom prst="rect">
            <a:avLst/>
          </a:prstGeom>
          <a:ln>
            <a:noFill/>
          </a:ln>
        </p:spPr>
      </p:pic>
      <p:pic>
        <p:nvPicPr>
          <p:cNvPr id="283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125879" y="366751"/>
            <a:ext cx="4302199" cy="2699034"/>
          </a:xfrm>
          <a:prstGeom prst="rect">
            <a:avLst/>
          </a:prstGeom>
          <a:ln>
            <a:noFill/>
          </a:ln>
        </p:spPr>
      </p:pic>
      <p:pic>
        <p:nvPicPr>
          <p:cNvPr id="284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2567679" y="1954418"/>
            <a:ext cx="4756879" cy="252240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Работа над сочинением</a:t>
            </a:r>
            <a:endParaRPr lang="ru-RU" dirty="0"/>
          </a:p>
        </p:txBody>
      </p:sp>
      <p:pic>
        <p:nvPicPr>
          <p:cNvPr id="4" name="fonovaya_-_grustnaya_(ecoSong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1900" y="3475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988" y="540272"/>
            <a:ext cx="9623425" cy="5928792"/>
          </a:xfrm>
        </p:spPr>
        <p:txBody>
          <a:bodyPr/>
          <a:lstStyle/>
          <a:p>
            <a:pPr marL="0" lvl="0" indent="0">
              <a:buNone/>
            </a:pPr>
            <a:r>
              <a:rPr lang="ru-RU" sz="2800" smtClean="0"/>
              <a:t>        Прочитайте </a:t>
            </a:r>
            <a:r>
              <a:rPr lang="ru-RU" sz="2800" dirty="0"/>
              <a:t>текст и ответьте на вопрос:</a:t>
            </a:r>
          </a:p>
          <a:p>
            <a:r>
              <a:rPr lang="ru-RU" sz="2800" dirty="0" smtClean="0"/>
              <a:t>К </a:t>
            </a:r>
            <a:r>
              <a:rPr lang="ru-RU" sz="2800" dirty="0"/>
              <a:t>чему призывает автор текста? Что для автора важно? Какую мысль автор хочет донести до читателя?</a:t>
            </a:r>
          </a:p>
          <a:p>
            <a:pPr lvl="0"/>
            <a:r>
              <a:rPr lang="ru-RU" sz="2800" dirty="0" smtClean="0"/>
              <a:t>Запишите </a:t>
            </a:r>
            <a:r>
              <a:rPr lang="ru-RU" sz="2800" dirty="0"/>
              <a:t>ответ.</a:t>
            </a:r>
          </a:p>
          <a:p>
            <a:pPr lvl="0"/>
            <a:r>
              <a:rPr lang="ru-RU" sz="2800" dirty="0" smtClean="0"/>
              <a:t>Добавьте </a:t>
            </a:r>
            <a:r>
              <a:rPr lang="ru-RU" sz="2800" dirty="0"/>
              <a:t>шаблон и,  отредактировав,  запишите </a:t>
            </a:r>
            <a:r>
              <a:rPr lang="ru-RU" sz="2800" u="sng" dirty="0"/>
              <a:t>авторскую позицию.</a:t>
            </a:r>
            <a:endParaRPr lang="ru-RU" sz="2800" dirty="0"/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sz="3200" b="1" dirty="0"/>
              <a:t>Шаблон:</a:t>
            </a:r>
            <a:endParaRPr lang="ru-RU" sz="3200" dirty="0"/>
          </a:p>
          <a:p>
            <a:pPr marL="0" indent="0">
              <a:buNone/>
            </a:pPr>
            <a:r>
              <a:rPr lang="ru-RU" sz="3200" dirty="0"/>
              <a:t>Автор (писатель, фамилия автора) убеждает читателей в том, что…</a:t>
            </a:r>
          </a:p>
        </p:txBody>
      </p:sp>
    </p:spTree>
    <p:extLst>
      <p:ext uri="{BB962C8B-B14F-4D97-AF65-F5344CB8AC3E}">
        <p14:creationId xmlns:p14="http://schemas.microsoft.com/office/powerpoint/2010/main" val="22104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988" y="612280"/>
            <a:ext cx="9623425" cy="5856784"/>
          </a:xfrm>
        </p:spPr>
        <p:txBody>
          <a:bodyPr/>
          <a:lstStyle/>
          <a:p>
            <a:pPr lvl="0"/>
            <a:r>
              <a:rPr lang="ru-RU" sz="3200" dirty="0"/>
              <a:t>Сформулируйте вопрос так, чтобы записанное предложение стало ответом.</a:t>
            </a:r>
          </a:p>
          <a:p>
            <a:pPr lvl="0"/>
            <a:r>
              <a:rPr lang="ru-RU" sz="3200" dirty="0"/>
              <a:t>Запишите этот вопрос.</a:t>
            </a:r>
          </a:p>
          <a:p>
            <a:pPr lvl="0"/>
            <a:r>
              <a:rPr lang="ru-RU" sz="3200" dirty="0"/>
              <a:t>Добавьте шаблон к сформулированной проблеме.</a:t>
            </a:r>
          </a:p>
          <a:p>
            <a:endParaRPr lang="ru-RU" dirty="0" smtClean="0"/>
          </a:p>
          <a:p>
            <a:r>
              <a:rPr lang="ru-RU" sz="2800" dirty="0" smtClean="0"/>
              <a:t>Шаблон</a:t>
            </a:r>
            <a:r>
              <a:rPr lang="ru-RU" sz="2800" dirty="0"/>
              <a:t>: </a:t>
            </a:r>
          </a:p>
          <a:p>
            <a:pPr marL="0" indent="0">
              <a:buNone/>
            </a:pPr>
            <a:r>
              <a:rPr lang="ru-RU" sz="2800" dirty="0" smtClean="0"/>
              <a:t> Именно </a:t>
            </a:r>
            <a:r>
              <a:rPr lang="ru-RU" sz="2800" dirty="0"/>
              <a:t>этот вопрос стоит в центре внимания Фамилия, (информация из справки в конце текста), автора предложенного текста.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8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988" y="756296"/>
            <a:ext cx="9623425" cy="5712768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Прочитайте текст и кратко перескажите его, используя два эпизода, важные для понимания содержания.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Запишите предложения.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Добавьте две небольшие цитаты из 2-3 слов из текста.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Добавьте шаблон и, отредактировав, запишите  комментарий к проблеме. </a:t>
            </a:r>
          </a:p>
          <a:p>
            <a:pPr marL="0" indent="0">
              <a:buNone/>
            </a:pPr>
            <a:r>
              <a:rPr lang="ru-RU" sz="2800" b="1" dirty="0" smtClean="0"/>
              <a:t>            Шаблон</a:t>
            </a:r>
            <a:r>
              <a:rPr lang="ru-RU" sz="2800" b="1" dirty="0"/>
              <a:t>:</a:t>
            </a:r>
            <a:endParaRPr lang="ru-RU" sz="2800" dirty="0"/>
          </a:p>
          <a:p>
            <a:r>
              <a:rPr lang="ru-RU" sz="2800" dirty="0" smtClean="0"/>
              <a:t>Рассуждая </a:t>
            </a:r>
            <a:r>
              <a:rPr lang="ru-RU" sz="2800" dirty="0"/>
              <a:t>над указанной проблемой, автор рассказывает о…</a:t>
            </a:r>
          </a:p>
          <a:p>
            <a:r>
              <a:rPr lang="ru-RU" sz="2800" dirty="0"/>
              <a:t>Писатель (фамилия) пишет, как…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9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631079" y="446134"/>
            <a:ext cx="9623639" cy="781132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5700" b="1" dirty="0">
                <a:solidFill>
                  <a:srgbClr val="C00000"/>
                </a:solidFill>
                <a:latin typeface="Calibri"/>
              </a:rPr>
              <a:t>Работа над сочинением.</a:t>
            </a:r>
            <a:endParaRPr/>
          </a:p>
        </p:txBody>
      </p:sp>
      <p:sp>
        <p:nvSpPr>
          <p:cNvPr id="287" name="TextShape 2"/>
          <p:cNvSpPr txBox="1"/>
          <p:nvPr/>
        </p:nvSpPr>
        <p:spPr>
          <a:xfrm>
            <a:off x="534670" y="1160584"/>
            <a:ext cx="9623639" cy="5812051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C00000"/>
                </a:solidFill>
                <a:latin typeface="Constantia"/>
              </a:rPr>
              <a:t>1.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Читаем текст.</a:t>
            </a:r>
            <a:endParaRPr/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C00000"/>
                </a:solidFill>
                <a:latin typeface="Constantia"/>
              </a:rPr>
              <a:t>2.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К чему призывает автор текста? Что для автора важно? Какую мысль автор хочет донести до читателя? (Запишите ответ 3-им абзацем сочинения)</a:t>
            </a:r>
            <a:endParaRPr/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C00000"/>
                </a:solidFill>
                <a:latin typeface="Constantia"/>
              </a:rPr>
              <a:t>3.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Составьте вопрос так, чтобы записанное предложение было ответом. (Запишите вопрос 1-ым абзацем сочинения)</a:t>
            </a:r>
            <a:endParaRPr/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C00000"/>
                </a:solidFill>
                <a:latin typeface="Constantia"/>
              </a:rPr>
              <a:t>4.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Кратко перескажите два эпизода из текста, иллюстрирующие  данный вопрос. (Запишите пересказ 2-ым абзацем сочинения)</a:t>
            </a:r>
            <a:endParaRPr/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C00000"/>
                </a:solidFill>
                <a:latin typeface="Constantia"/>
              </a:rPr>
              <a:t>5.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Добавьте шаблоны во все абзацы и две цитаты из текста во второй абзац.</a:t>
            </a:r>
            <a:endParaRPr/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C00000"/>
                </a:solidFill>
                <a:latin typeface="Constantia"/>
              </a:rPr>
              <a:t>6.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Формулируем собственное мнение и аргументы.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7007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8188" y="2844527"/>
            <a:ext cx="9623425" cy="1511300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  Спасибо </a:t>
            </a:r>
            <a:r>
              <a:rPr lang="ru-RU" b="1" dirty="0" smtClean="0">
                <a:solidFill>
                  <a:srgbClr val="FF0000"/>
                </a:solidFill>
              </a:rPr>
              <a:t>за внимание.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715279" y="2113581"/>
            <a:ext cx="9088969" cy="1501933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ru-RU" sz="5500" b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Методика работы по подготовке учащихся 
к написанию сочинения ЕГЭ</a:t>
            </a:r>
            <a:r>
              <a:rPr lang="ru-RU" sz="5500" b="1" dirty="0">
                <a:solidFill>
                  <a:srgbClr val="4FE3AC"/>
                </a:solidFill>
                <a:latin typeface="Calibri"/>
              </a:rPr>
              <a:t>.</a:t>
            </a:r>
            <a:endParaRPr dirty="0"/>
          </a:p>
        </p:txBody>
      </p:sp>
      <p:sp>
        <p:nvSpPr>
          <p:cNvPr id="262" name="TextShape 2"/>
          <p:cNvSpPr txBox="1"/>
          <p:nvPr/>
        </p:nvSpPr>
        <p:spPr>
          <a:xfrm>
            <a:off x="546879" y="4256931"/>
            <a:ext cx="9088969" cy="1664272"/>
          </a:xfrm>
          <a:prstGeom prst="rect">
            <a:avLst/>
          </a:prstGeom>
        </p:spPr>
        <p:txBody>
          <a:bodyPr lIns="52153" tIns="51332" rIns="52153" bIns="51332"/>
          <a:lstStyle/>
          <a:p>
            <a:pPr>
              <a:lnSpc>
                <a:spcPct val="100000"/>
              </a:lnSpc>
            </a:pPr>
            <a:r>
              <a:rPr lang="ru-RU" sz="2500" dirty="0">
                <a:solidFill>
                  <a:srgbClr val="FFFFFF"/>
                </a:solidFill>
                <a:latin typeface="Constantia"/>
              </a:rPr>
              <a:t>                              </a:t>
            </a:r>
            <a:r>
              <a:rPr lang="ru-RU" sz="5000" dirty="0">
                <a:solidFill>
                  <a:srgbClr val="FFFFFF"/>
                </a:solidFill>
                <a:latin typeface="Constantia"/>
              </a:rPr>
              <a:t>Мастер-класс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462679" y="525517"/>
            <a:ext cx="9623639" cy="1259814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5700" dirty="0">
                <a:solidFill>
                  <a:srgbClr val="04617B"/>
                </a:solidFill>
                <a:latin typeface="Calibri"/>
              </a:rPr>
              <a:t>              SWOT - анализ</a:t>
            </a:r>
            <a:endParaRPr/>
          </a:p>
        </p:txBody>
      </p:sp>
      <p:sp>
        <p:nvSpPr>
          <p:cNvPr id="264" name="TextShape 2"/>
          <p:cNvSpPr txBox="1"/>
          <p:nvPr/>
        </p:nvSpPr>
        <p:spPr>
          <a:xfrm>
            <a:off x="534670" y="2133824"/>
            <a:ext cx="9623639" cy="4838811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SWOT-анализ — это определение сильных и слабых сторон вашей работы, проекта, а также возможностей и угроз, исходящих из его внешней среды</a:t>
            </a:r>
            <a:r>
              <a:rPr lang="ru-RU" sz="3000" dirty="0" smtClean="0">
                <a:solidFill>
                  <a:srgbClr val="000000"/>
                </a:solidFill>
                <a:latin typeface="Constantia"/>
              </a:rPr>
              <a:t>.</a:t>
            </a:r>
          </a:p>
          <a:p>
            <a:pPr>
              <a:lnSpc>
                <a:spcPct val="100000"/>
              </a:lnSpc>
              <a:buSzPct val="95000"/>
            </a:pPr>
            <a:endParaRPr lang="ru-RU" sz="3000" dirty="0">
              <a:solidFill>
                <a:srgbClr val="000000"/>
              </a:solidFill>
              <a:latin typeface="Constanti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trengths (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сильные стороны</a:t>
            </a:r>
            <a:r>
              <a:rPr lang="ru-RU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W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eaknesses (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слабые стороны</a:t>
            </a:r>
            <a:r>
              <a:rPr lang="ru-RU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O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pportunities (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возможности</a:t>
            </a:r>
            <a:r>
              <a:rPr lang="ru-RU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T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hreats (</a:t>
            </a:r>
            <a:r>
              <a:rPr lang="ru-RU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угрозы)</a:t>
            </a:r>
            <a:endParaRPr lang="ru-RU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buSzPct val="95000"/>
            </a:pPr>
            <a:endParaRPr dirty="0"/>
          </a:p>
        </p:txBody>
      </p:sp>
      <p:pic>
        <p:nvPicPr>
          <p:cNvPr id="26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5130676" y="3492599"/>
            <a:ext cx="5141724" cy="341626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546879" y="604901"/>
            <a:ext cx="9623639" cy="622365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5700" dirty="0">
                <a:solidFill>
                  <a:srgbClr val="04617B"/>
                </a:solidFill>
                <a:latin typeface="Calibri"/>
              </a:rPr>
              <a:t>                SWOT - анализ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534670" y="1239968"/>
            <a:ext cx="4895809" cy="5766009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>
                <a:solidFill>
                  <a:srgbClr val="083763"/>
                </a:solidFill>
                <a:latin typeface="Constantia"/>
              </a:rPr>
              <a:t>Сильные стороны: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00000"/>
                </a:solidFill>
                <a:latin typeface="Constantia"/>
              </a:rPr>
              <a:t>1.Опыт и профессиональная компетентность.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00000"/>
                </a:solidFill>
                <a:latin typeface="Constantia"/>
              </a:rPr>
              <a:t>2. Высокие показатели ОГЭ и ЕГЭ.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00000"/>
                </a:solidFill>
                <a:latin typeface="Constantia"/>
              </a:rPr>
              <a:t>3. Победы в профессиональных конкурсах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           </a:t>
            </a:r>
            <a:r>
              <a:rPr lang="ru-RU" sz="3000" b="1" dirty="0">
                <a:solidFill>
                  <a:srgbClr val="00B050"/>
                </a:solidFill>
                <a:latin typeface="Constantia"/>
              </a:rPr>
              <a:t>Возможности: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00000"/>
                </a:solidFill>
                <a:latin typeface="Constantia"/>
              </a:rPr>
              <a:t>1.Инновационные технологии.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00000"/>
                </a:solidFill>
                <a:latin typeface="Constantia"/>
              </a:rPr>
              <a:t>2.Использование уроков литературы, истории, обществознания, классных часов.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00000"/>
                </a:solidFill>
                <a:latin typeface="Constantia"/>
              </a:rPr>
              <a:t>3.Вовлечение учащихся во внеурочную деятельность.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68" name="TextShape 3"/>
          <p:cNvSpPr txBox="1"/>
          <p:nvPr/>
        </p:nvSpPr>
        <p:spPr>
          <a:xfrm>
            <a:off x="5435952" y="1239968"/>
            <a:ext cx="4722357" cy="4484879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>
                <a:solidFill>
                  <a:srgbClr val="FFC000"/>
                </a:solidFill>
                <a:latin typeface="Constantia"/>
              </a:rPr>
              <a:t>Слабые стороны: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35C75"/>
                </a:solidFill>
                <a:latin typeface="Constantia"/>
              </a:rPr>
              <a:t>1.Сравнительно небольшой читательский опыт учащихся.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35C75"/>
                </a:solidFill>
                <a:latin typeface="Constantia"/>
              </a:rPr>
              <a:t>2.Маленький жизненный опыт.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35C75"/>
                </a:solidFill>
                <a:latin typeface="Constantia"/>
              </a:rPr>
              <a:t>3. Слабые коммуникативные компетенции учащихся.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FFC000"/>
                </a:solidFill>
                <a:latin typeface="Constantia"/>
              </a:rPr>
              <a:t>                     </a:t>
            </a:r>
            <a:r>
              <a:rPr lang="ru-RU" sz="3200" b="1" dirty="0">
                <a:solidFill>
                  <a:srgbClr val="FF0000"/>
                </a:solidFill>
                <a:latin typeface="Constantia"/>
              </a:rPr>
              <a:t>Угрозы: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35C75"/>
                </a:solidFill>
                <a:latin typeface="Constantia"/>
              </a:rPr>
              <a:t>1. </a:t>
            </a:r>
            <a:r>
              <a:rPr lang="ru-RU" sz="2300" dirty="0" smtClean="0">
                <a:solidFill>
                  <a:srgbClr val="035C75"/>
                </a:solidFill>
                <a:latin typeface="Constantia"/>
              </a:rPr>
              <a:t>Учащиеся </a:t>
            </a:r>
            <a:r>
              <a:rPr lang="ru-RU" sz="2300" dirty="0">
                <a:solidFill>
                  <a:srgbClr val="035C75"/>
                </a:solidFill>
                <a:latin typeface="Constantia"/>
              </a:rPr>
              <a:t>не напишут сочинение ЕГЭ.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035C75"/>
                </a:solidFill>
                <a:latin typeface="Constantia"/>
              </a:rPr>
              <a:t>2. Низкие баллы за ЕГЭ.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534670" y="776369"/>
            <a:ext cx="9712891" cy="1259814"/>
          </a:xfrm>
          <a:prstGeom prst="rect">
            <a:avLst/>
          </a:prstGeom>
        </p:spPr>
        <p:txBody>
          <a:bodyPr lIns="0" tIns="52153" rIns="0" bIns="0" anchor="b"/>
          <a:lstStyle/>
          <a:p>
            <a:pPr>
              <a:lnSpc>
                <a:spcPct val="100000"/>
              </a:lnSpc>
            </a:pPr>
            <a:r>
              <a:rPr lang="ru-RU" sz="5700" dirty="0">
                <a:solidFill>
                  <a:srgbClr val="04617B"/>
                </a:solidFill>
                <a:latin typeface="Calibri"/>
              </a:rPr>
              <a:t>           </a:t>
            </a:r>
            <a:r>
              <a:rPr lang="ru-RU" sz="5700" dirty="0" smtClean="0">
                <a:solidFill>
                  <a:srgbClr val="04617B"/>
                </a:solidFill>
                <a:latin typeface="Calibri"/>
              </a:rPr>
              <a:t>     </a:t>
            </a:r>
            <a:r>
              <a:rPr lang="ru-RU" sz="5700" dirty="0">
                <a:solidFill>
                  <a:srgbClr val="04617B"/>
                </a:solidFill>
                <a:latin typeface="Calibri"/>
              </a:rPr>
              <a:t>Видеоролик</a:t>
            </a:r>
            <a:endParaRPr dirty="0"/>
          </a:p>
        </p:txBody>
      </p:sp>
      <p:pic>
        <p:nvPicPr>
          <p:cNvPr id="2" name="Социальный ролик 'Журавлик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6255"/>
            <a:ext cx="10693400" cy="6391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534670" y="776369"/>
            <a:ext cx="9623639" cy="1259814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5700" dirty="0">
                <a:solidFill>
                  <a:srgbClr val="04617B"/>
                </a:solidFill>
                <a:latin typeface="Calibri"/>
              </a:rPr>
              <a:t>Проблемные вопросы:</a:t>
            </a:r>
            <a:endParaRPr/>
          </a:p>
        </p:txBody>
      </p:sp>
      <p:sp>
        <p:nvSpPr>
          <p:cNvPr id="271" name="TextShape 2"/>
          <p:cNvSpPr txBox="1"/>
          <p:nvPr/>
        </p:nvSpPr>
        <p:spPr>
          <a:xfrm>
            <a:off x="534670" y="2133824"/>
            <a:ext cx="9623639" cy="4838811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 Люди с ограниченными возможностями. Как  живут такие люди? 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Какие проблемы их волнуют? 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Как к ним относятся в обществе? 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Что помогает таким людям вернуться к полноценной жизни? </a:t>
            </a: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dirty="0">
                <a:solidFill>
                  <a:srgbClr val="000000"/>
                </a:solidFill>
                <a:latin typeface="Constantia"/>
              </a:rPr>
              <a:t>Может ли человек с ограниченными возможностями стать полноправным членом коллектива?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534670" y="776369"/>
            <a:ext cx="9623639" cy="1259814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4600" dirty="0">
                <a:solidFill>
                  <a:srgbClr val="04617B"/>
                </a:solidFill>
                <a:latin typeface="Calibri"/>
              </a:rPr>
              <a:t>Второй блок проблемных вопросов</a:t>
            </a:r>
            <a:endParaRPr/>
          </a:p>
        </p:txBody>
      </p:sp>
      <p:sp>
        <p:nvSpPr>
          <p:cNvPr id="273" name="TextShape 2"/>
          <p:cNvSpPr txBox="1"/>
          <p:nvPr/>
        </p:nvSpPr>
        <p:spPr>
          <a:xfrm>
            <a:off x="534670" y="2431115"/>
            <a:ext cx="9623639" cy="4541918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>
                <a:solidFill>
                  <a:srgbClr val="7030A0"/>
                </a:solidFill>
                <a:latin typeface="Constantia"/>
              </a:rPr>
              <a:t>А как отвечает на эти вопросы художественная литература?   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>
                <a:solidFill>
                  <a:srgbClr val="7030A0"/>
                </a:solidFill>
                <a:latin typeface="Constantia"/>
              </a:rPr>
              <a:t>А какая книга о людях с ОВЗ самая интересная?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>
                <a:solidFill>
                  <a:srgbClr val="7030A0"/>
                </a:solidFill>
                <a:latin typeface="Constantia"/>
              </a:rPr>
              <a:t>А что знают наши школьники и учителя о людях с ОВЗ?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534670" y="776369"/>
            <a:ext cx="9623639" cy="1259814"/>
          </a:xfrm>
          <a:prstGeom prst="rect">
            <a:avLst/>
          </a:prstGeom>
        </p:spPr>
        <p:txBody>
          <a:bodyPr lIns="0" tIns="51332" rIns="0" bIns="0" anchor="b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000000"/>
                </a:solidFill>
                <a:latin typeface="Calibri"/>
              </a:rPr>
              <a:t>Исследовательская работа 
«Тема детей с ограниченными возможностями в русской  литературе»</a:t>
            </a: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534670" y="2133824"/>
            <a:ext cx="9623639" cy="4838811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7030A0"/>
                </a:solidFill>
                <a:latin typeface="Constantia"/>
              </a:rPr>
              <a:t>Задача –</a:t>
            </a:r>
            <a:r>
              <a:rPr lang="ru-RU" sz="2700" dirty="0">
                <a:solidFill>
                  <a:srgbClr val="000000"/>
                </a:solidFill>
                <a:latin typeface="Constantia"/>
              </a:rPr>
              <a:t> прочитать и проанализировать  произведения 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700" dirty="0">
                <a:solidFill>
                  <a:srgbClr val="000000"/>
                </a:solidFill>
                <a:latin typeface="Constantia"/>
              </a:rPr>
              <a:t> В. Г. Короленко  «Слепой музыкант»,  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700" dirty="0" err="1">
                <a:solidFill>
                  <a:srgbClr val="000000"/>
                </a:solidFill>
                <a:latin typeface="Constantia"/>
              </a:rPr>
              <a:t>А.А.Лиханова</a:t>
            </a:r>
            <a:r>
              <a:rPr lang="ru-RU" sz="2700" dirty="0">
                <a:solidFill>
                  <a:srgbClr val="000000"/>
                </a:solidFill>
                <a:latin typeface="Constantia"/>
              </a:rPr>
              <a:t>  «Солнечное затмение»  и </a:t>
            </a:r>
            <a:endParaRPr dirty="0"/>
          </a:p>
          <a:p>
            <a:pPr>
              <a:lnSpc>
                <a:spcPct val="100000"/>
              </a:lnSpc>
            </a:pPr>
            <a:r>
              <a:rPr lang="ru-RU" sz="2700" dirty="0">
                <a:solidFill>
                  <a:srgbClr val="000000"/>
                </a:solidFill>
                <a:latin typeface="Constantia"/>
              </a:rPr>
              <a:t>Рубена Давида Гонсалеса </a:t>
            </a:r>
            <a:r>
              <a:rPr lang="ru-RU" sz="2700" dirty="0" err="1">
                <a:solidFill>
                  <a:srgbClr val="000000"/>
                </a:solidFill>
                <a:latin typeface="Constantia"/>
              </a:rPr>
              <a:t>Гальего</a:t>
            </a:r>
            <a:r>
              <a:rPr lang="ru-RU" sz="2700" dirty="0">
                <a:solidFill>
                  <a:srgbClr val="000000"/>
                </a:solidFill>
                <a:latin typeface="Constantia"/>
              </a:rPr>
              <a:t>  «Белое на черном»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ru-RU" sz="2700" b="1" dirty="0">
                <a:solidFill>
                  <a:srgbClr val="7030A0"/>
                </a:solidFill>
                <a:latin typeface="Constantia"/>
              </a:rPr>
              <a:t>Цель этого анализа </a:t>
            </a:r>
            <a:r>
              <a:rPr lang="ru-RU" sz="2700" dirty="0">
                <a:solidFill>
                  <a:srgbClr val="000000"/>
                </a:solidFill>
                <a:latin typeface="Constantia"/>
              </a:rPr>
              <a:t>– проследить,  как семья и социальная среда влияют на формирование мировоззрения подростка-инвалида и как увлечения героя  и  самовоспитание помогают ему стать </a:t>
            </a:r>
            <a:r>
              <a:rPr lang="ru-RU" sz="2700" dirty="0" smtClean="0">
                <a:solidFill>
                  <a:srgbClr val="000000"/>
                </a:solidFill>
                <a:latin typeface="Constantia"/>
              </a:rPr>
              <a:t>полноценным членом общества.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534670" y="776369"/>
            <a:ext cx="9623639" cy="701749"/>
          </a:xfrm>
          <a:prstGeom prst="rect">
            <a:avLst/>
          </a:prstGeom>
        </p:spPr>
        <p:txBody>
          <a:bodyPr lIns="0" tIns="51332" rIns="0" bIns="0" anchor="b"/>
          <a:lstStyle/>
          <a:p>
            <a:pPr>
              <a:lnSpc>
                <a:spcPct val="100000"/>
              </a:lnSpc>
            </a:pPr>
            <a:r>
              <a:rPr lang="ru-RU" sz="5700" dirty="0">
                <a:solidFill>
                  <a:srgbClr val="04617B"/>
                </a:solidFill>
                <a:latin typeface="Calibri"/>
              </a:rPr>
              <a:t>                    </a:t>
            </a:r>
            <a:r>
              <a:rPr lang="ru-RU" sz="5700" dirty="0" err="1">
                <a:solidFill>
                  <a:srgbClr val="04617B"/>
                </a:solidFill>
                <a:latin typeface="Calibri"/>
              </a:rPr>
              <a:t>Буктрейлер</a:t>
            </a:r>
            <a:endParaRPr/>
          </a:p>
        </p:txBody>
      </p:sp>
      <p:sp>
        <p:nvSpPr>
          <p:cNvPr id="277" name="TextShape 2"/>
          <p:cNvSpPr txBox="1"/>
          <p:nvPr/>
        </p:nvSpPr>
        <p:spPr>
          <a:xfrm>
            <a:off x="534670" y="1478118"/>
            <a:ext cx="9623639" cy="5494518"/>
          </a:xfrm>
          <a:prstGeom prst="rect">
            <a:avLst/>
          </a:prstGeom>
        </p:spPr>
        <p:txBody>
          <a:bodyPr lIns="102663" tIns="51332" rIns="102663" bIns="51332"/>
          <a:lstStyle/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 err="1">
                <a:solidFill>
                  <a:srgbClr val="FF0000"/>
                </a:solidFill>
                <a:latin typeface="Constantia"/>
              </a:rPr>
              <a:t>Буктрейлер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(англ. </a:t>
            </a:r>
            <a:r>
              <a:rPr lang="ru-RU" sz="3000" dirty="0" err="1">
                <a:solidFill>
                  <a:srgbClr val="000000"/>
                </a:solidFill>
                <a:latin typeface="Constantia"/>
              </a:rPr>
              <a:t>booktrailer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) — это небольшой видеоролик, рассказывающий в произвольной художественной форме о какой-либо книге. Цель таких роликов – пропаганда чтения, привлечение внимания к книгам при помощи визуальных средств, характерных для трейлеров к кинофильмам.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95000"/>
              <a:buFont typeface="Wingdings 2" charset="2"/>
              <a:buChar char=""/>
            </a:pPr>
            <a:r>
              <a:rPr lang="ru-RU" sz="3000" b="1" dirty="0" err="1">
                <a:solidFill>
                  <a:srgbClr val="FF0000"/>
                </a:solidFill>
                <a:latin typeface="Constantia"/>
              </a:rPr>
              <a:t>Буктрейлер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 – это новый приём развития читательского интереса, объединяющий литературу, визуальное искусство и электронные и </a:t>
            </a:r>
            <a:r>
              <a:rPr lang="ru-RU" sz="3000" dirty="0" err="1">
                <a:solidFill>
                  <a:srgbClr val="000000"/>
                </a:solidFill>
                <a:latin typeface="Constantia"/>
              </a:rPr>
              <a:t>интернет-технологии</a:t>
            </a:r>
            <a:r>
              <a:rPr lang="ru-RU" sz="3000" dirty="0">
                <a:solidFill>
                  <a:srgbClr val="000000"/>
                </a:solidFill>
                <a:latin typeface="Constantia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3272</TotalTime>
  <Words>697</Words>
  <Application>Microsoft Office PowerPoint</Application>
  <PresentationFormat>Произвольный</PresentationFormat>
  <Paragraphs>97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Constantia</vt:lpstr>
      <vt:lpstr>Times New Roman</vt:lpstr>
      <vt:lpstr>Wingdings</vt:lpstr>
      <vt:lpstr>Wingdings 2</vt:lpstr>
      <vt:lpstr>Пиксел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Работа над сочинением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Вадим</dc:creator>
  <cp:lastModifiedBy>Пользователь Windows</cp:lastModifiedBy>
  <cp:revision>193</cp:revision>
  <cp:lastPrinted>1601-01-01T00:00:00Z</cp:lastPrinted>
  <dcterms:created xsi:type="dcterms:W3CDTF">1601-01-01T00:00:00Z</dcterms:created>
  <dcterms:modified xsi:type="dcterms:W3CDTF">2018-08-29T17:50:24Z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