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60" r:id="rId2"/>
    <p:sldId id="308" r:id="rId3"/>
    <p:sldId id="264" r:id="rId4"/>
    <p:sldId id="268" r:id="rId5"/>
    <p:sldId id="270" r:id="rId6"/>
    <p:sldId id="271" r:id="rId7"/>
    <p:sldId id="272" r:id="rId8"/>
    <p:sldId id="273" r:id="rId9"/>
    <p:sldId id="274" r:id="rId10"/>
    <p:sldId id="275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5" r:id="rId19"/>
    <p:sldId id="284" r:id="rId20"/>
    <p:sldId id="286" r:id="rId21"/>
    <p:sldId id="287" r:id="rId22"/>
    <p:sldId id="289" r:id="rId23"/>
    <p:sldId id="290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298" r:id="rId32"/>
    <p:sldId id="307" r:id="rId33"/>
    <p:sldId id="300" r:id="rId34"/>
    <p:sldId id="301" r:id="rId35"/>
    <p:sldId id="302" r:id="rId36"/>
    <p:sldId id="303" r:id="rId37"/>
    <p:sldId id="304" r:id="rId38"/>
    <p:sldId id="305" r:id="rId39"/>
    <p:sldId id="306" r:id="rId40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33CC"/>
    <a:srgbClr val="35B1FD"/>
    <a:srgbClr val="1DC4FF"/>
    <a:srgbClr val="CC99FF"/>
    <a:srgbClr val="CC66FF"/>
    <a:srgbClr val="00FFFF"/>
    <a:srgbClr val="66FF33"/>
    <a:srgbClr val="FF5DD5"/>
    <a:srgbClr val="FF65D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FA191-A941-4E49-8E02-4592E11F2C23}" type="datetimeFigureOut">
              <a:rPr lang="ru-RU" smtClean="0"/>
              <a:pPr/>
              <a:t>30.11.2011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D8CA5-0793-4FCC-A184-31AAAE00C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1AF452-C630-4CA9-A33A-1A9FBD2BA015}" type="datetimeFigureOut">
              <a:rPr lang="ru-RU" smtClean="0"/>
              <a:pPr/>
              <a:t>30.11.2011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4DDEAD-9A00-4669-B124-27A47448F7E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9BD87-3CC3-454F-B705-67DFE7D8B28F}" type="datetime1">
              <a:rPr lang="ru-RU" smtClean="0"/>
              <a:pPr/>
              <a:t>30.11.2011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7E670-24EB-4016-9966-0E3534911746}" type="datetime1">
              <a:rPr lang="ru-RU" smtClean="0"/>
              <a:pPr/>
              <a:t>30.11.2011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3EC75-A434-4F3D-8A5C-508F4BBDF877}" type="datetime1">
              <a:rPr lang="ru-RU" smtClean="0"/>
              <a:pPr/>
              <a:t>30.11.2011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0DC5-7B02-48F2-8BB2-14F91A21E390}" type="datetime1">
              <a:rPr lang="ru-RU" smtClean="0"/>
              <a:pPr/>
              <a:t>30.11.2011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00C36-BC22-4B42-B7CB-1CAAD9657EDA}" type="datetime1">
              <a:rPr lang="ru-RU" smtClean="0"/>
              <a:pPr/>
              <a:t>30.11.2011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A376-F85A-464D-9E8B-B54B5BCAB380}" type="datetime1">
              <a:rPr lang="ru-RU" smtClean="0"/>
              <a:pPr/>
              <a:t>30.11.2011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B442-FD58-4EAD-B571-823987DD37DC}" type="datetime1">
              <a:rPr lang="ru-RU" smtClean="0"/>
              <a:pPr/>
              <a:t>30.11.2011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74572-9E71-4D47-B2EE-35C98FB09AF5}" type="datetime1">
              <a:rPr lang="ru-RU" smtClean="0"/>
              <a:pPr/>
              <a:t>30.11.2011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4259-A0D8-411A-A749-2B4ACC840D2A}" type="datetime1">
              <a:rPr lang="ru-RU" smtClean="0"/>
              <a:pPr/>
              <a:t>30.11.2011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7764-5288-4B96-A1BE-E92AA78A2A60}" type="datetime1">
              <a:rPr lang="ru-RU" smtClean="0"/>
              <a:pPr/>
              <a:t>30.11.2011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E6303-7729-449A-994D-074344C06AC1}" type="datetime1">
              <a:rPr lang="ru-RU" smtClean="0"/>
              <a:pPr/>
              <a:t>30.11.2011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CCF25-0BDC-4759-BC4C-2C0E66E31DBA}" type="datetime1">
              <a:rPr lang="ru-RU" smtClean="0"/>
              <a:pPr/>
              <a:t>30.11.2011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4E05B-CCEB-4DFD-93EB-2AF0B56573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804" y="188640"/>
            <a:ext cx="7488392" cy="2520280"/>
          </a:xfrm>
          <a:solidFill>
            <a:srgbClr val="0236AA">
              <a:alpha val="54118"/>
            </a:srgbClr>
          </a:solidFill>
          <a:effectLst>
            <a:softEdge rad="317500"/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20000"/>
              </a:spcBef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Концепция и структура комплексного учебного курса </a:t>
            </a:r>
            <a:endParaRPr lang="ru-RU" b="1" dirty="0">
              <a:solidFill>
                <a:schemeClr val="tx1">
                  <a:tint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6156176" y="5949280"/>
            <a:ext cx="2664296" cy="908720"/>
          </a:xfrm>
          <a:prstGeom prst="rect">
            <a:avLst/>
          </a:prstGeom>
          <a:noFill/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55000" lnSpcReduction="20000"/>
          </a:bodyPr>
          <a:lstStyle/>
          <a:p>
            <a:pPr algn="ctr">
              <a:spcBef>
                <a:spcPct val="20000"/>
              </a:spcBef>
            </a:pPr>
            <a:r>
              <a:rPr lang="ru-RU" sz="3200" i="1" dirty="0" smtClean="0">
                <a:solidFill>
                  <a:schemeClr val="bg1"/>
                </a:solidFill>
              </a:rPr>
              <a:t>Никитин Э.М.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президент АПК и ППРО,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д.п.н., профессор</a:t>
            </a: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3941930" y="6317704"/>
            <a:ext cx="1260140" cy="423664"/>
          </a:xfrm>
          <a:prstGeom prst="rect">
            <a:avLst/>
          </a:prstGeom>
          <a:noFill/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</a:pPr>
            <a:r>
              <a:rPr lang="ru-RU" sz="2000" i="1" dirty="0" smtClean="0">
                <a:solidFill>
                  <a:schemeClr val="bg1"/>
                </a:solidFill>
              </a:rPr>
              <a:t>2011г.</a:t>
            </a:r>
            <a:endParaRPr kumimoji="0" lang="ru-RU" sz="2000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3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4" y="116632"/>
            <a:ext cx="792089" cy="577546"/>
          </a:xfrm>
          <a:prstGeom prst="rect">
            <a:avLst/>
          </a:prstGeom>
          <a:noFill/>
        </p:spPr>
      </p:pic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4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"Основы </a:t>
            </a:r>
            <a:endParaRPr lang="ru-RU" sz="4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>
              <a:spcBef>
                <a:spcPts val="0"/>
              </a:spcBef>
            </a:pPr>
            <a:r>
              <a:rPr lang="ru-RU" sz="4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религиозных </a:t>
            </a:r>
            <a:r>
              <a:rPr lang="ru-RU" sz="4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культур и светской этики"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Апробация комплексного учебного курса ОРКСЭ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10</a:t>
            </a:fld>
            <a:endParaRPr lang="ru-RU"/>
          </a:p>
        </p:txBody>
      </p:sp>
      <p:pic>
        <p:nvPicPr>
          <p:cNvPr id="6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83568" y="2276872"/>
          <a:ext cx="7920880" cy="3868279"/>
        </p:xfrm>
        <a:graphic>
          <a:graphicData uri="http://schemas.openxmlformats.org/drawingml/2006/table">
            <a:tbl>
              <a:tblPr/>
              <a:tblGrid>
                <a:gridCol w="1514039"/>
                <a:gridCol w="1780189"/>
                <a:gridCol w="2372749"/>
                <a:gridCol w="2253903"/>
              </a:tblGrid>
              <a:tr h="139334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n cmpd="thinThick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Calibri"/>
                        </a:rPr>
                        <a:t>Учебный год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n cmpd="thinThick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Calibri"/>
                        </a:rPr>
                        <a:t>Количество школ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n cmpd="thinThick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Calibri"/>
                        </a:rPr>
                        <a:t>Количество </a:t>
                      </a:r>
                      <a:r>
                        <a:rPr lang="ru-RU" sz="2400" b="1" dirty="0" smtClean="0">
                          <a:ln cmpd="thinThick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Calibri"/>
                        </a:rPr>
                        <a:t>учащихся 4-х </a:t>
                      </a:r>
                      <a:r>
                        <a:rPr lang="ru-RU" sz="2400" b="1" dirty="0" smtClean="0">
                          <a:ln cmpd="thinThick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Calibri"/>
                        </a:rPr>
                        <a:t>классов</a:t>
                      </a:r>
                      <a:endParaRPr lang="ru-RU" sz="2400" b="1" dirty="0">
                        <a:ln cmpd="thinThick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n cmpd="thinThick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Calibri"/>
                        </a:rPr>
                        <a:t>Количество учителей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</a:tcPr>
                </a:tc>
              </a:tr>
              <a:tr h="11395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n cmpd="thinThick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Calibri"/>
                        </a:rPr>
                        <a:t>2009-2010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n cmpd="thinThick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Calibri"/>
                        </a:rPr>
                        <a:t>9 729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n cmpd="thinThick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Calibri"/>
                        </a:rPr>
                        <a:t>236 545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n cmpd="thinThick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Calibri"/>
                        </a:rPr>
                        <a:t>15 145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</a:tcPr>
                </a:tc>
              </a:tr>
              <a:tr h="11395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n cmpd="thinThick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Calibri"/>
                        </a:rPr>
                        <a:t>2010-2011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n cmpd="thinThick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Calibri"/>
                        </a:rPr>
                        <a:t>9 980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n cmpd="thinThick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Calibri"/>
                        </a:rPr>
                        <a:t>242 902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n cmpd="thinThick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Calibri"/>
                        </a:rPr>
                        <a:t>16 266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Апробация комплексного учебного курса ОРКСЭ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484784"/>
            <a:ext cx="8686800" cy="432047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Распределение учащихся по модулям ОРКСЭ 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spcBef>
                <a:spcPts val="0"/>
              </a:spcBef>
              <a:spcAft>
                <a:spcPts val="1800"/>
              </a:spcAft>
              <a:buNone/>
            </a:pPr>
            <a:endParaRPr lang="ru-RU" sz="7200" dirty="0" smtClean="0">
              <a:solidFill>
                <a:srgbClr val="FF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11</a:t>
            </a:fld>
            <a:endParaRPr lang="ru-RU"/>
          </a:p>
        </p:txBody>
      </p:sp>
      <p:pic>
        <p:nvPicPr>
          <p:cNvPr id="6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  <p:sp>
        <p:nvSpPr>
          <p:cNvPr id="7" name="Содержимое 2"/>
          <p:cNvSpPr txBox="1">
            <a:spLocks/>
          </p:cNvSpPr>
          <p:nvPr/>
        </p:nvSpPr>
        <p:spPr>
          <a:xfrm>
            <a:off x="899592" y="1916832"/>
            <a:ext cx="3168352" cy="648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Диаграмма</a:t>
            </a:r>
            <a:r>
              <a:rPr kumimoji="0" lang="ru-RU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№1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2009-2010 учебный год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6000" i="0" u="none" strike="noStrike" kern="1200" cap="none" spc="0" normalizeH="0" baseline="0" noProof="0" dirty="0" smtClean="0">
              <a:ln>
                <a:noFill/>
              </a:ln>
              <a:solidFill>
                <a:srgbClr val="FF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5148064" y="1916832"/>
            <a:ext cx="3168352" cy="648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Диаграмма</a:t>
            </a:r>
            <a:r>
              <a:rPr kumimoji="0" lang="ru-RU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№2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2010-2011 учебный год</a:t>
            </a:r>
            <a:endParaRPr kumimoji="0" lang="ru-RU" sz="6000" i="0" u="none" strike="noStrike" kern="1200" cap="none" spc="0" normalizeH="0" baseline="0" noProof="0" dirty="0" smtClean="0">
              <a:ln>
                <a:noFill/>
              </a:ln>
              <a:solidFill>
                <a:srgbClr val="FF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8" name="Picture 4" descr="C:\Documents and Settings\tokmakova\Мои документы\Мои рисунки\Рисунок2.png"/>
          <p:cNvPicPr>
            <a:picLocks noChangeAspect="1" noChangeArrowheads="1"/>
          </p:cNvPicPr>
          <p:nvPr/>
        </p:nvPicPr>
        <p:blipFill>
          <a:blip r:embed="rId3" cstate="print"/>
          <a:srcRect l="16540" t="9489" r="10029"/>
          <a:stretch>
            <a:fillRect/>
          </a:stretch>
        </p:blipFill>
        <p:spPr bwMode="auto">
          <a:xfrm>
            <a:off x="4788024" y="2564904"/>
            <a:ext cx="3600401" cy="2747298"/>
          </a:xfrm>
          <a:prstGeom prst="rect">
            <a:avLst/>
          </a:prstGeom>
          <a:noFill/>
        </p:spPr>
      </p:pic>
      <p:pic>
        <p:nvPicPr>
          <p:cNvPr id="1029" name="Picture 5" descr="C:\Documents and Settings\tokmakova\Мои документы\Мои рисунки\Рисунок3.png"/>
          <p:cNvPicPr>
            <a:picLocks noChangeAspect="1" noChangeArrowheads="1"/>
          </p:cNvPicPr>
          <p:nvPr/>
        </p:nvPicPr>
        <p:blipFill>
          <a:blip r:embed="rId4" cstate="print"/>
          <a:srcRect l="10312" t="7981" r="25528"/>
          <a:stretch>
            <a:fillRect/>
          </a:stretch>
        </p:blipFill>
        <p:spPr bwMode="auto">
          <a:xfrm>
            <a:off x="755576" y="2796324"/>
            <a:ext cx="3456384" cy="2288860"/>
          </a:xfrm>
          <a:prstGeom prst="rect">
            <a:avLst/>
          </a:prstGeom>
          <a:noFill/>
        </p:spPr>
      </p:pic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467544" y="5445224"/>
          <a:ext cx="7704856" cy="1065532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4464496"/>
                <a:gridCol w="3240360"/>
              </a:tblGrid>
              <a:tr h="21923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Наиболее востребованным оказался модуль «Основы светской этики»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4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noFill/>
                  </a:tcPr>
                </a:tc>
              </a:tr>
              <a:tr h="219239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/>
                        <a:t>«Основы светской этики» выбрали – 49% и 42%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just" fontAlgn="base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a typeface="Calibri" pitchFamily="34" charset="0"/>
                          <a:cs typeface="Times New Roman" pitchFamily="18" charset="0"/>
                        </a:rPr>
                        <a:t>«Основы исламской культуры» – 2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ea typeface="Calibri" pitchFamily="34" charset="0"/>
                          <a:cs typeface="Times New Roman" pitchFamily="18" charset="0"/>
                        </a:rPr>
                        <a:t>% и 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92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a typeface="Calibri" pitchFamily="34" charset="0"/>
                          <a:cs typeface="Times New Roman" pitchFamily="18" charset="0"/>
                        </a:rPr>
                        <a:t>«Основы православной культуры» –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ea typeface="Calibri" pitchFamily="34" charset="0"/>
                          <a:cs typeface="Times New Roman" pitchFamily="18" charset="0"/>
                        </a:rPr>
                        <a:t>24% и 30%</a:t>
                      </a:r>
                      <a:endParaRPr lang="ru-RU" sz="1400" dirty="0" smtClean="0"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a typeface="Calibri" pitchFamily="34" charset="0"/>
                          <a:cs typeface="Times New Roman" pitchFamily="18" charset="0"/>
                        </a:rPr>
                        <a:t>«Основы буддийской культуры» –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ea typeface="Calibri" pitchFamily="34" charset="0"/>
                          <a:cs typeface="Times New Roman" pitchFamily="18" charset="0"/>
                        </a:rPr>
                        <a:t>1%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92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a typeface="Calibri" pitchFamily="34" charset="0"/>
                          <a:cs typeface="Times New Roman" pitchFamily="18" charset="0"/>
                        </a:rPr>
                        <a:t>«Основы мировых религиозных культур» –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ea typeface="Calibri" pitchFamily="34" charset="0"/>
                          <a:cs typeface="Times New Roman" pitchFamily="18" charset="0"/>
                        </a:rPr>
                        <a:t>24% и 18% 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just" fontAlgn="base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a typeface="Calibri" pitchFamily="34" charset="0"/>
                          <a:cs typeface="Times New Roman" pitchFamily="18" charset="0"/>
                        </a:rPr>
                        <a:t>«Основы иудейской культуры»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 pitchFamily="34" charset="0"/>
                          <a:cs typeface="Times New Roman" pitchFamily="18" charset="0"/>
                        </a:rPr>
                        <a:t>&lt;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ea typeface="Calibri" pitchFamily="34" charset="0"/>
                          <a:cs typeface="Times New Roman" pitchFamily="18" charset="0"/>
                        </a:rPr>
                        <a:t>1% 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776864" cy="11430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Организация дополнительного повышения квалификации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844823"/>
            <a:ext cx="8686800" cy="4608513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spcAft>
                <a:spcPts val="1800"/>
              </a:spcAft>
            </a:pPr>
            <a:endParaRPr lang="ru-RU" sz="2400" dirty="0" smtClean="0"/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sz="2400" dirty="0" smtClean="0"/>
              <a:t>Проведение повышения квалификации в АПК и ППРО 1000 тренеров-преподавателей из 19 субъектов РФ (январь-февраль 2010 года)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sz="2400" dirty="0" smtClean="0"/>
              <a:t>Повышение квалификации в объеме 72 часов 15145 учителей в 19 регионах на базе ОУ ДПО (март 2010 года)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sz="2400" dirty="0" smtClean="0"/>
              <a:t>Дополнительно на базе региональных  ОУ ДПО в 2010-2011 учебном году прошли повышение квалификации 3 800 педагогов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12</a:t>
            </a:fld>
            <a:endParaRPr lang="ru-RU"/>
          </a:p>
        </p:txBody>
      </p:sp>
      <p:pic>
        <p:nvPicPr>
          <p:cNvPr id="6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776864" cy="114300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Предстоит в 2011-2012 учебном году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844823"/>
            <a:ext cx="8686800" cy="4608513"/>
          </a:xfrm>
        </p:spPr>
        <p:txBody>
          <a:bodyPr>
            <a:normAutofit fontScale="92500" lnSpcReduction="10000"/>
          </a:bodyPr>
          <a:lstStyle/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sz="2400" dirty="0" smtClean="0"/>
              <a:t>Подготовить  500 тренеров-преподавателей из 62 субъектов РФ (октябрь-ноябрь 2011 года)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sz="2400" dirty="0" smtClean="0"/>
              <a:t>Провести дополнительное повышение квалификации 24 828 учителей в 62 регионах (январь-февраль-март 2012 года)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sz="2400" dirty="0" smtClean="0"/>
              <a:t>Необходимо использовать дистанционные образовательные технологии по модульным программам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sz="2400" dirty="0" smtClean="0"/>
              <a:t>В образовательно-консультационном режиме продолжить работу на </a:t>
            </a:r>
            <a:r>
              <a:rPr lang="ru-RU" sz="2400" dirty="0" err="1" smtClean="0"/>
              <a:t>Интернет-портале</a:t>
            </a:r>
            <a:endParaRPr lang="ru-RU" sz="2400" u="sng" dirty="0" smtClean="0">
              <a:solidFill>
                <a:srgbClr val="FF33CC"/>
              </a:solidFill>
            </a:endParaRP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sz="2400" dirty="0" smtClean="0"/>
              <a:t>Использовать в качестве стажерской базы более 10 тысяч общеобразовательных школ 21 субъекта, где проходила апробация курса ОРКСЭ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13</a:t>
            </a:fld>
            <a:endParaRPr lang="ru-RU"/>
          </a:p>
        </p:txBody>
      </p:sp>
      <p:pic>
        <p:nvPicPr>
          <p:cNvPr id="6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Нормативно-правовое обеспечение апробации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9512" y="2676053"/>
            <a:ext cx="4536504" cy="3849291"/>
          </a:xfrm>
        </p:spPr>
        <p:txBody>
          <a:bodyPr>
            <a:noAutofit/>
          </a:bodyPr>
          <a:lstStyle/>
          <a:p>
            <a:pPr marL="180000" lvl="0" indent="-180000">
              <a:spcBef>
                <a:spcPts val="0"/>
              </a:spcBef>
              <a:buFont typeface="Calibri" pitchFamily="34" charset="0"/>
              <a:buChar char="–"/>
            </a:pPr>
            <a:r>
              <a:rPr lang="ru-RU" sz="1800" dirty="0" smtClean="0"/>
              <a:t>Приняты региональные нормативно-правовые акты</a:t>
            </a:r>
          </a:p>
          <a:p>
            <a:pPr marL="180000" lvl="0" indent="-180000">
              <a:spcBef>
                <a:spcPts val="0"/>
              </a:spcBef>
              <a:buFont typeface="Calibri" pitchFamily="34" charset="0"/>
              <a:buChar char="–"/>
            </a:pPr>
            <a:r>
              <a:rPr lang="ru-RU" sz="1800" dirty="0" smtClean="0"/>
              <a:t>Разработаны и в полной мере реализованы планы мероприятий по апробации комплексного учебного курса</a:t>
            </a:r>
          </a:p>
          <a:p>
            <a:pPr marL="180000" lvl="0" indent="-180000">
              <a:spcBef>
                <a:spcPts val="0"/>
              </a:spcBef>
              <a:buFont typeface="Calibri" pitchFamily="34" charset="0"/>
              <a:buChar char="–"/>
            </a:pPr>
            <a:r>
              <a:rPr lang="ru-RU" sz="1800" dirty="0" smtClean="0"/>
              <a:t>Созданы рабочие координационные группы (советы) при органах управления образованием, на которые возложены функции организационно-методического сопровождения преподавателей ОРКСЭ</a:t>
            </a:r>
          </a:p>
          <a:p>
            <a:pPr marL="180000" indent="-180000">
              <a:spcBef>
                <a:spcPts val="0"/>
              </a:spcBef>
              <a:buFont typeface="Calibri" pitchFamily="34" charset="0"/>
              <a:buChar char="–"/>
            </a:pPr>
            <a:r>
              <a:rPr lang="ru-RU" sz="1800" dirty="0" smtClean="0"/>
              <a:t>Определены персонально ответственные за сопровождение апробации</a:t>
            </a:r>
          </a:p>
          <a:p>
            <a:pPr marL="180000" lvl="0" indent="-180000">
              <a:spcBef>
                <a:spcPts val="0"/>
              </a:spcBef>
              <a:buFont typeface="Calibri" pitchFamily="34" charset="0"/>
              <a:buChar char="–"/>
            </a:pPr>
            <a:r>
              <a:rPr lang="ru-RU" sz="1800" dirty="0" smtClean="0"/>
              <a:t>Созданы методические объединения учителей, </a:t>
            </a:r>
            <a:r>
              <a:rPr lang="ru-RU" sz="1800" smtClean="0"/>
              <a:t>преподающих ОРКСЭ</a:t>
            </a:r>
            <a:endParaRPr lang="ru-RU" sz="1800" dirty="0" smtClean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788024" y="2676053"/>
            <a:ext cx="4104456" cy="3849291"/>
          </a:xfrm>
        </p:spPr>
        <p:txBody>
          <a:bodyPr>
            <a:noAutofit/>
          </a:bodyPr>
          <a:lstStyle/>
          <a:p>
            <a:pPr marL="180000" lvl="0" indent="-180000">
              <a:spcBef>
                <a:spcPts val="0"/>
              </a:spcBef>
              <a:buFont typeface="Calibri" pitchFamily="34" charset="0"/>
              <a:buChar char="–"/>
            </a:pPr>
            <a:r>
              <a:rPr lang="ru-RU" sz="1800" dirty="0" smtClean="0"/>
              <a:t>На </a:t>
            </a:r>
            <a:r>
              <a:rPr lang="ru-RU" sz="1800" dirty="0" err="1" smtClean="0"/>
              <a:t>муниципально-школьном</a:t>
            </a:r>
            <a:r>
              <a:rPr lang="ru-RU" sz="1800" dirty="0" smtClean="0"/>
              <a:t> уровне сформированы нормативные документы (учебная нагрузка, оплата, контроль и методическая помощь)  по обеспечению апробации</a:t>
            </a:r>
          </a:p>
          <a:p>
            <a:pPr marL="180000" lvl="0" indent="-180000">
              <a:spcBef>
                <a:spcPts val="0"/>
              </a:spcBef>
              <a:buFont typeface="Calibri" pitchFamily="34" charset="0"/>
              <a:buChar char="–"/>
            </a:pPr>
            <a:r>
              <a:rPr lang="ru-RU" sz="1800" dirty="0" smtClean="0"/>
              <a:t>Организовано проведение мониторинга хода апробации, проведены социологические опросы</a:t>
            </a:r>
          </a:p>
          <a:p>
            <a:pPr marL="180000" lvl="0" indent="-180000">
              <a:spcBef>
                <a:spcPts val="0"/>
              </a:spcBef>
              <a:buFont typeface="Calibri" pitchFamily="34" charset="0"/>
              <a:buChar char="–"/>
            </a:pPr>
            <a:r>
              <a:rPr lang="ru-RU" sz="1800" dirty="0" smtClean="0"/>
              <a:t>Налажена система общественного контроля с активным привлечением религиозных </a:t>
            </a:r>
            <a:r>
              <a:rPr lang="ru-RU" sz="1800" dirty="0" err="1" smtClean="0"/>
              <a:t>конфессий</a:t>
            </a:r>
            <a:endParaRPr lang="ru-RU" sz="1800" dirty="0" smtClean="0"/>
          </a:p>
          <a:p>
            <a:pPr marL="180000" lvl="0" indent="-180000">
              <a:spcBef>
                <a:spcPts val="0"/>
              </a:spcBef>
              <a:buFont typeface="Calibri" pitchFamily="34" charset="0"/>
              <a:buChar char="–"/>
            </a:pPr>
            <a:r>
              <a:rPr lang="ru-RU" sz="1800" dirty="0" smtClean="0"/>
              <a:t>Созданы методические «банки» передового педагогического опыта преподавания ОРКСЭ</a:t>
            </a: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14</a:t>
            </a:fld>
            <a:endParaRPr lang="ru-RU" dirty="0"/>
          </a:p>
        </p:txBody>
      </p:sp>
      <p:pic>
        <p:nvPicPr>
          <p:cNvPr id="6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  <p:sp>
        <p:nvSpPr>
          <p:cNvPr id="9" name="Содержимое 2"/>
          <p:cNvSpPr txBox="1">
            <a:spLocks/>
          </p:cNvSpPr>
          <p:nvPr/>
        </p:nvSpPr>
        <p:spPr>
          <a:xfrm>
            <a:off x="611560" y="1556792"/>
            <a:ext cx="8303840" cy="792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ts val="0"/>
              </a:spcBef>
            </a:pPr>
            <a:r>
              <a:rPr lang="ru-RU" sz="2000" dirty="0" smtClean="0"/>
              <a:t>В ходе осуществления апробации во всех общеобразовательных учреждениях 21 субъекта РФ был отработан комплекс необходимых условий для эффективной реализации комплексного курса: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6600" u="none" strike="noStrike" kern="1200" cap="none" spc="0" normalizeH="0" baseline="0" noProof="0" dirty="0" smtClean="0">
              <a:ln>
                <a:noFill/>
              </a:ln>
              <a:solidFill>
                <a:srgbClr val="FF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776864" cy="114300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Учебно-методическое сопровождение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844823"/>
            <a:ext cx="8686800" cy="460851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400" dirty="0" smtClean="0"/>
              <a:t>В ходе апробации было успешно обеспечено учебно-методическое сопровождение образовательного процесса: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sz="2400" dirty="0" smtClean="0"/>
              <a:t>Своевременно изданы и направлены в регионы модульные учебники по 6 направлениям в объеме около 500 000 экземпляров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sz="2400" dirty="0" smtClean="0"/>
              <a:t>Разработана и издана тиражом  30 000 экземпляров книга для учителя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sz="2400" dirty="0" smtClean="0"/>
              <a:t>Впервые в истории учебного книгоиздания было издано пособие для родителей, чьи дети изучают курс ОРКСЭ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15</a:t>
            </a:fld>
            <a:endParaRPr lang="ru-RU"/>
          </a:p>
        </p:txBody>
      </p:sp>
      <p:pic>
        <p:nvPicPr>
          <p:cNvPr id="6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36904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Обеспечение свободы выбора модулей ОРКСЭ, работа с родителями и общественностью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844823"/>
            <a:ext cx="8686800" cy="4608513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sz="2400" dirty="0" smtClean="0"/>
              <a:t>Отработаны процедуры и механизмы по обеспечению добровольного выбора учебного модуля ОРКСЭ учащимися и родителями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sz="2400" dirty="0" smtClean="0"/>
              <a:t>Во всех регионах проходили родительские собрания по выбору модуля ОРКСЭ, встречи с представителями органов управления образованием. Родители активно привлекались к участию в мероприятиях, проводимых в рамках преподавания курса ОРКСЭ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sz="2400" dirty="0" smtClean="0"/>
              <a:t>В большинстве регионов успешно реализован специальный </a:t>
            </a:r>
            <a:r>
              <a:rPr lang="ru-RU" sz="2400" dirty="0" err="1" smtClean="0"/>
              <a:t>медиа-план</a:t>
            </a:r>
            <a:r>
              <a:rPr lang="ru-RU" sz="2400" dirty="0" smtClean="0"/>
              <a:t> по освещению в средствах массовой информации хода апробации курса ОРКСЭ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16</a:t>
            </a:fld>
            <a:endParaRPr lang="ru-RU"/>
          </a:p>
        </p:txBody>
      </p:sp>
      <p:pic>
        <p:nvPicPr>
          <p:cNvPr id="6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424936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Формирование положительного педагогического опыта преподавания курса ОРКСЭ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844823"/>
            <a:ext cx="8686800" cy="4608513"/>
          </a:xfrm>
        </p:spPr>
        <p:txBody>
          <a:bodyPr>
            <a:normAutofit fontScale="92500"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</a:pPr>
            <a:r>
              <a:rPr lang="ru-RU" sz="2400" dirty="0" smtClean="0"/>
              <a:t>В </a:t>
            </a:r>
            <a:r>
              <a:rPr lang="ru-RU" sz="2400" dirty="0" err="1" smtClean="0"/>
              <a:t>апробационных</a:t>
            </a:r>
            <a:r>
              <a:rPr lang="ru-RU" sz="2400" dirty="0" smtClean="0"/>
              <a:t> регионах за 2 года накоплен значительный опыт методических разработок по курсу: сборники методических материалов для учителей 4-5-х классов; иллюстративный, аудио- и видеоматериал; рабочие тетради, разработки уроков и внеклассных мероприятий.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</a:pPr>
            <a:r>
              <a:rPr lang="ru-RU" sz="2400" dirty="0" smtClean="0"/>
              <a:t>В методическое объединение, созданное решением МКС от 16 марта 2011г., поступило более 60 методических разработок: методических пособий, проектов уроков, рабочих тетрадей для учащихся и др. После проведения экспертизы некоторые из поступивших материалов после соответствующей </a:t>
            </a:r>
            <a:r>
              <a:rPr lang="ru-RU" sz="2400" smtClean="0"/>
              <a:t>доработки рекомендованы </a:t>
            </a:r>
            <a:r>
              <a:rPr lang="ru-RU" sz="2400" dirty="0" smtClean="0"/>
              <a:t>для использования в преподавании.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17</a:t>
            </a:fld>
            <a:endParaRPr lang="ru-RU"/>
          </a:p>
        </p:txBody>
      </p:sp>
      <p:pic>
        <p:nvPicPr>
          <p:cNvPr id="6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Проблемы и возникающие трудности при реализации курса ОРКСЭ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9512" y="1700808"/>
            <a:ext cx="4320000" cy="4680520"/>
          </a:xfrm>
        </p:spPr>
        <p:txBody>
          <a:bodyPr>
            <a:noAutofit/>
          </a:bodyPr>
          <a:lstStyle/>
          <a:p>
            <a:pPr marL="182563" lvl="0" indent="-182563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800" dirty="0" smtClean="0"/>
              <a:t>Материал в учебных пособиях (особенно по буддизму, иудаизму, основам мировых религий) сложен, плохо адаптирован к возрастным особенностям учащихся 4-х и 5-х классов. Многие тексты трудны для восприятия школьников, перегружены терминами и понятиями.</a:t>
            </a:r>
          </a:p>
          <a:p>
            <a:pPr marL="182563" lvl="0" indent="-182563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800" dirty="0" smtClean="0"/>
              <a:t>Требуется «доводка» </a:t>
            </a:r>
            <a:r>
              <a:rPr lang="ru-RU" sz="1800" dirty="0" err="1" smtClean="0"/>
              <a:t>мультимедийных</a:t>
            </a:r>
            <a:r>
              <a:rPr lang="ru-RU" sz="1800" dirty="0" smtClean="0"/>
              <a:t> приложений к учебным пособиям  (задания нередко однотипные; диски не всегда открываются).</a:t>
            </a:r>
          </a:p>
          <a:p>
            <a:pPr marL="182563" indent="-182563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800" dirty="0" smtClean="0"/>
              <a:t>Многие педагоги испытывают дефицит знаний по преподаванию отдельных модулей. Учителям необходимы дополнительные обучающие занятия.</a:t>
            </a:r>
          </a:p>
          <a:p>
            <a:pPr marL="182563" indent="-182563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800" dirty="0" smtClean="0"/>
              <a:t>Необходимы рабочие тетради к учебным пособиям.</a:t>
            </a:r>
          </a:p>
          <a:p>
            <a:pPr marL="182563" lvl="0" indent="-182563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endParaRPr lang="ru-RU" sz="1800" dirty="0" smtClean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427984" y="1700808"/>
            <a:ext cx="4464016" cy="4680520"/>
          </a:xfrm>
        </p:spPr>
        <p:txBody>
          <a:bodyPr>
            <a:noAutofit/>
          </a:bodyPr>
          <a:lstStyle/>
          <a:p>
            <a:pPr marL="182563" lvl="0" indent="-182563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800" dirty="0" smtClean="0"/>
              <a:t>Учебно-методический комплект по курсу ОРКСЭ является недостаточным. Необходимы внятные методические рекомендации к урокам, дополнительный дидактический материал, хрестоматийное сопровождение, словари.</a:t>
            </a:r>
          </a:p>
          <a:p>
            <a:pPr marL="182563" lvl="0" indent="-182563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800" dirty="0" smtClean="0"/>
              <a:t>Курс, разорванный на две образовательные ступени, создаёт организационно-финансовые затруднения. Желательно, чтобы курс преподавался в один учебный год в 4-ом либо в 5-ом классе.</a:t>
            </a:r>
          </a:p>
          <a:p>
            <a:pPr marL="182563" indent="-182563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800" dirty="0" smtClean="0"/>
              <a:t>Требуется модельные рекомендации по организации обучения в школе (особенно малокомплектной) и способам финансирования преподавания курса ОРКСЭ, в частности оплаты труда учителя.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18</a:t>
            </a:fld>
            <a:endParaRPr lang="ru-RU"/>
          </a:p>
        </p:txBody>
      </p:sp>
      <p:pic>
        <p:nvPicPr>
          <p:cNvPr id="6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36904" cy="114300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Итоговые результаты апробации курса ОРКСЭ в 21субъекте РФ: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9532" y="1823517"/>
            <a:ext cx="8424936" cy="1368153"/>
          </a:xfrm>
        </p:spPr>
        <p:txBody>
          <a:bodyPr>
            <a:normAutofit/>
          </a:bodyPr>
          <a:lstStyle/>
          <a:p>
            <a:pPr marL="0" lvl="0" indent="0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400" b="1" dirty="0" smtClean="0"/>
              <a:t>Проведенный мониторинг хода и результатов апробации позволяет сделать ряд выводов по отношению к преподаванию курса ОРКСЭ различных категорий населения</a:t>
            </a:r>
            <a:endParaRPr lang="ru-RU" sz="24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19</a:t>
            </a:fld>
            <a:endParaRPr lang="ru-RU"/>
          </a:p>
        </p:txBody>
      </p:sp>
      <p:pic>
        <p:nvPicPr>
          <p:cNvPr id="6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39552" y="3479702"/>
          <a:ext cx="8064896" cy="2757610"/>
        </p:xfrm>
        <a:graphic>
          <a:graphicData uri="http://schemas.openxmlformats.org/drawingml/2006/table">
            <a:tbl>
              <a:tblPr/>
              <a:tblGrid>
                <a:gridCol w="2736304"/>
                <a:gridCol w="1872208"/>
                <a:gridCol w="1728192"/>
                <a:gridCol w="1728192"/>
              </a:tblGrid>
              <a:tr h="8169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n cmpd="thickThin">
                            <a:solidFill>
                              <a:schemeClr val="tx1"/>
                            </a:solidFill>
                            <a:bevel/>
                          </a:ln>
                          <a:latin typeface="+mn-lt"/>
                          <a:ea typeface="Calibri"/>
                        </a:rPr>
                        <a:t>Категории населения</a:t>
                      </a:r>
                      <a:endParaRPr lang="ru-RU" sz="2400" dirty="0">
                        <a:ln cmpd="thickThin">
                          <a:solidFill>
                            <a:schemeClr val="tx1"/>
                          </a:solidFill>
                          <a:bevel/>
                        </a:ln>
                        <a:latin typeface="+mn-lt"/>
                        <a:ea typeface="Calibri"/>
                      </a:endParaRPr>
                    </a:p>
                  </a:txBody>
                  <a:tcPr marL="68580" marR="68580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n cmpd="thickThin">
                            <a:solidFill>
                              <a:schemeClr val="tx1"/>
                            </a:solidFill>
                            <a:bevel/>
                          </a:ln>
                          <a:latin typeface="+mn-lt"/>
                          <a:ea typeface="Calibri"/>
                        </a:rPr>
                        <a:t>Положительно</a:t>
                      </a:r>
                      <a:endParaRPr lang="ru-RU" sz="2400" dirty="0">
                        <a:ln cmpd="thickThin">
                          <a:solidFill>
                            <a:schemeClr val="tx1"/>
                          </a:solidFill>
                          <a:bevel/>
                        </a:ln>
                        <a:latin typeface="+mn-lt"/>
                        <a:ea typeface="Calibri"/>
                      </a:endParaRPr>
                    </a:p>
                  </a:txBody>
                  <a:tcPr marL="68580" marR="68580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n cmpd="thickThin">
                            <a:solidFill>
                              <a:schemeClr val="tx1"/>
                            </a:solidFill>
                            <a:bevel/>
                          </a:ln>
                          <a:latin typeface="+mn-lt"/>
                          <a:ea typeface="Calibri"/>
                        </a:rPr>
                        <a:t>Отрицательно</a:t>
                      </a:r>
                      <a:endParaRPr lang="ru-RU" sz="2400" dirty="0">
                        <a:ln cmpd="thickThin">
                          <a:solidFill>
                            <a:schemeClr val="tx1"/>
                          </a:solidFill>
                          <a:bevel/>
                        </a:ln>
                        <a:latin typeface="+mn-lt"/>
                        <a:ea typeface="Calibri"/>
                      </a:endParaRPr>
                    </a:p>
                  </a:txBody>
                  <a:tcPr marL="68580" marR="68580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n cmpd="thickThin">
                            <a:solidFill>
                              <a:schemeClr val="tx1"/>
                            </a:solidFill>
                            <a:bevel/>
                          </a:ln>
                          <a:latin typeface="+mn-lt"/>
                          <a:ea typeface="Calibri"/>
                        </a:rPr>
                        <a:t>Затруднились ответить</a:t>
                      </a:r>
                      <a:endParaRPr lang="ru-RU" sz="2400">
                        <a:ln cmpd="thickThin">
                          <a:solidFill>
                            <a:schemeClr val="tx1"/>
                          </a:solidFill>
                          <a:bevel/>
                        </a:ln>
                        <a:latin typeface="+mn-lt"/>
                        <a:ea typeface="Calibri"/>
                      </a:endParaRPr>
                    </a:p>
                  </a:txBody>
                  <a:tcPr marL="68580" marR="68580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4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n cmpd="thickThin">
                            <a:solidFill>
                              <a:schemeClr val="tx1"/>
                            </a:solidFill>
                            <a:bevel/>
                          </a:ln>
                          <a:latin typeface="+mn-lt"/>
                          <a:ea typeface="Calibri"/>
                        </a:rPr>
                        <a:t>Родители </a:t>
                      </a:r>
                      <a:endParaRPr lang="ru-RU" sz="2400">
                        <a:ln cmpd="thickThin">
                          <a:solidFill>
                            <a:schemeClr val="tx1"/>
                          </a:solidFill>
                          <a:bevel/>
                        </a:ln>
                        <a:latin typeface="+mn-lt"/>
                        <a:ea typeface="Calibri"/>
                      </a:endParaRPr>
                    </a:p>
                  </a:txBody>
                  <a:tcPr marL="68580" marR="68580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n cmpd="thickThin">
                            <a:solidFill>
                              <a:schemeClr val="tx1"/>
                            </a:solidFill>
                            <a:bevel/>
                          </a:ln>
                          <a:latin typeface="+mn-lt"/>
                          <a:ea typeface="Calibri"/>
                        </a:rPr>
                        <a:t>88,1 %</a:t>
                      </a:r>
                      <a:endParaRPr lang="ru-RU" sz="2400">
                        <a:ln cmpd="thickThin">
                          <a:solidFill>
                            <a:schemeClr val="tx1"/>
                          </a:solidFill>
                          <a:bevel/>
                        </a:ln>
                        <a:latin typeface="+mn-lt"/>
                        <a:ea typeface="Calibri"/>
                      </a:endParaRPr>
                    </a:p>
                  </a:txBody>
                  <a:tcPr marL="68580" marR="68580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n cmpd="thickThin">
                            <a:solidFill>
                              <a:schemeClr val="tx1"/>
                            </a:solidFill>
                            <a:bevel/>
                          </a:ln>
                          <a:latin typeface="+mn-lt"/>
                          <a:ea typeface="Calibri"/>
                        </a:rPr>
                        <a:t>2,6 %</a:t>
                      </a:r>
                      <a:endParaRPr lang="ru-RU" sz="2400" dirty="0">
                        <a:ln cmpd="thickThin">
                          <a:solidFill>
                            <a:schemeClr val="tx1"/>
                          </a:solidFill>
                          <a:bevel/>
                        </a:ln>
                        <a:latin typeface="+mn-lt"/>
                        <a:ea typeface="Calibri"/>
                      </a:endParaRPr>
                    </a:p>
                  </a:txBody>
                  <a:tcPr marL="68580" marR="68580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n cmpd="thickThin">
                            <a:solidFill>
                              <a:schemeClr val="tx1"/>
                            </a:solidFill>
                            <a:bevel/>
                          </a:ln>
                          <a:latin typeface="+mn-lt"/>
                          <a:ea typeface="Calibri"/>
                        </a:rPr>
                        <a:t>9,3 %</a:t>
                      </a:r>
                      <a:endParaRPr lang="ru-RU" sz="2400" dirty="0">
                        <a:ln cmpd="thickThin">
                          <a:solidFill>
                            <a:schemeClr val="tx1"/>
                          </a:solidFill>
                          <a:bevel/>
                        </a:ln>
                        <a:latin typeface="+mn-lt"/>
                        <a:ea typeface="Calibri"/>
                      </a:endParaRPr>
                    </a:p>
                  </a:txBody>
                  <a:tcPr marL="68580" marR="68580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4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n cmpd="thickThin">
                            <a:solidFill>
                              <a:schemeClr val="tx1"/>
                            </a:solidFill>
                            <a:bevel/>
                          </a:ln>
                          <a:latin typeface="+mn-lt"/>
                          <a:ea typeface="Calibri"/>
                        </a:rPr>
                        <a:t>Учителя </a:t>
                      </a:r>
                      <a:endParaRPr lang="ru-RU" sz="2400">
                        <a:ln cmpd="thickThin">
                          <a:solidFill>
                            <a:schemeClr val="tx1"/>
                          </a:solidFill>
                          <a:bevel/>
                        </a:ln>
                        <a:latin typeface="+mn-lt"/>
                        <a:ea typeface="Calibri"/>
                      </a:endParaRPr>
                    </a:p>
                  </a:txBody>
                  <a:tcPr marL="68580" marR="68580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n cmpd="thickThin">
                            <a:solidFill>
                              <a:schemeClr val="tx1"/>
                            </a:solidFill>
                            <a:bevel/>
                          </a:ln>
                          <a:latin typeface="+mn-lt"/>
                          <a:ea typeface="Calibri"/>
                        </a:rPr>
                        <a:t>93,5 %</a:t>
                      </a:r>
                      <a:endParaRPr lang="ru-RU" sz="2400">
                        <a:ln cmpd="thickThin">
                          <a:solidFill>
                            <a:schemeClr val="tx1"/>
                          </a:solidFill>
                          <a:bevel/>
                        </a:ln>
                        <a:latin typeface="+mn-lt"/>
                        <a:ea typeface="Calibri"/>
                      </a:endParaRPr>
                    </a:p>
                  </a:txBody>
                  <a:tcPr marL="68580" marR="68580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n cmpd="thickThin">
                            <a:solidFill>
                              <a:schemeClr val="tx1"/>
                            </a:solidFill>
                            <a:bevel/>
                          </a:ln>
                          <a:latin typeface="+mn-lt"/>
                          <a:ea typeface="Calibri"/>
                        </a:rPr>
                        <a:t>1,0 %</a:t>
                      </a:r>
                      <a:endParaRPr lang="ru-RU" sz="2400">
                        <a:ln cmpd="thickThin">
                          <a:solidFill>
                            <a:schemeClr val="tx1"/>
                          </a:solidFill>
                          <a:bevel/>
                        </a:ln>
                        <a:latin typeface="+mn-lt"/>
                        <a:ea typeface="Calibri"/>
                      </a:endParaRPr>
                    </a:p>
                  </a:txBody>
                  <a:tcPr marL="68580" marR="68580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n cmpd="thickThin">
                            <a:solidFill>
                              <a:schemeClr val="tx1"/>
                            </a:solidFill>
                            <a:bevel/>
                          </a:ln>
                          <a:latin typeface="+mn-lt"/>
                          <a:ea typeface="Calibri"/>
                        </a:rPr>
                        <a:t>5,5 %</a:t>
                      </a:r>
                      <a:endParaRPr lang="ru-RU" sz="2400" dirty="0">
                        <a:ln cmpd="thickThin">
                          <a:solidFill>
                            <a:schemeClr val="tx1"/>
                          </a:solidFill>
                          <a:bevel/>
                        </a:ln>
                        <a:latin typeface="+mn-lt"/>
                        <a:ea typeface="Calibri"/>
                      </a:endParaRPr>
                    </a:p>
                  </a:txBody>
                  <a:tcPr marL="68580" marR="68580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7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n cmpd="thickThin">
                            <a:solidFill>
                              <a:schemeClr val="tx1"/>
                            </a:solidFill>
                            <a:bevel/>
                          </a:ln>
                          <a:latin typeface="+mn-lt"/>
                          <a:ea typeface="Calibri"/>
                        </a:rPr>
                        <a:t>Руководители школ </a:t>
                      </a:r>
                      <a:endParaRPr lang="ru-RU" sz="2400">
                        <a:ln cmpd="thickThin">
                          <a:solidFill>
                            <a:schemeClr val="tx1"/>
                          </a:solidFill>
                          <a:bevel/>
                        </a:ln>
                        <a:latin typeface="+mn-lt"/>
                        <a:ea typeface="Calibri"/>
                      </a:endParaRPr>
                    </a:p>
                  </a:txBody>
                  <a:tcPr marL="68580" marR="68580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n cmpd="thickThin">
                            <a:solidFill>
                              <a:schemeClr val="tx1"/>
                            </a:solidFill>
                            <a:bevel/>
                          </a:ln>
                          <a:latin typeface="+mn-lt"/>
                          <a:ea typeface="Calibri"/>
                        </a:rPr>
                        <a:t>92,8 %</a:t>
                      </a:r>
                      <a:endParaRPr lang="ru-RU" sz="2400">
                        <a:ln cmpd="thickThin">
                          <a:solidFill>
                            <a:schemeClr val="tx1"/>
                          </a:solidFill>
                          <a:bevel/>
                        </a:ln>
                        <a:latin typeface="+mn-lt"/>
                        <a:ea typeface="Calibri"/>
                      </a:endParaRPr>
                    </a:p>
                  </a:txBody>
                  <a:tcPr marL="68580" marR="68580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n cmpd="thickThin">
                            <a:solidFill>
                              <a:schemeClr val="tx1"/>
                            </a:solidFill>
                            <a:bevel/>
                          </a:ln>
                          <a:latin typeface="+mn-lt"/>
                          <a:ea typeface="Calibri"/>
                        </a:rPr>
                        <a:t>4,5 %</a:t>
                      </a:r>
                      <a:endParaRPr lang="ru-RU" sz="2400">
                        <a:ln cmpd="thickThin">
                          <a:solidFill>
                            <a:schemeClr val="tx1"/>
                          </a:solidFill>
                          <a:bevel/>
                        </a:ln>
                        <a:latin typeface="+mn-lt"/>
                        <a:ea typeface="Calibri"/>
                      </a:endParaRPr>
                    </a:p>
                  </a:txBody>
                  <a:tcPr marL="68580" marR="68580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n cmpd="thickThin">
                            <a:solidFill>
                              <a:schemeClr val="tx1"/>
                            </a:solidFill>
                            <a:bevel/>
                          </a:ln>
                          <a:latin typeface="+mn-lt"/>
                          <a:ea typeface="Calibri"/>
                        </a:rPr>
                        <a:t>2,7 %</a:t>
                      </a:r>
                      <a:endParaRPr lang="ru-RU" sz="2400" dirty="0">
                        <a:ln cmpd="thickThin">
                          <a:solidFill>
                            <a:schemeClr val="tx1"/>
                          </a:solidFill>
                          <a:bevel/>
                        </a:ln>
                        <a:latin typeface="+mn-lt"/>
                        <a:ea typeface="Calibri"/>
                      </a:endParaRPr>
                    </a:p>
                  </a:txBody>
                  <a:tcPr marL="68580" marR="68580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8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n cmpd="thickThin">
                            <a:solidFill>
                              <a:schemeClr val="tx1"/>
                            </a:solidFill>
                            <a:bevel/>
                          </a:ln>
                          <a:latin typeface="+mn-lt"/>
                          <a:ea typeface="Calibri"/>
                        </a:rPr>
                        <a:t>Представители органов исполнительной власти </a:t>
                      </a:r>
                      <a:endParaRPr lang="ru-RU" sz="2400">
                        <a:ln cmpd="thickThin">
                          <a:solidFill>
                            <a:schemeClr val="tx1"/>
                          </a:solidFill>
                          <a:bevel/>
                        </a:ln>
                        <a:latin typeface="+mn-lt"/>
                        <a:ea typeface="Calibri"/>
                      </a:endParaRPr>
                    </a:p>
                  </a:txBody>
                  <a:tcPr marL="68580" marR="68580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n cmpd="thickThin">
                            <a:solidFill>
                              <a:schemeClr val="tx1"/>
                            </a:solidFill>
                            <a:bevel/>
                          </a:ln>
                          <a:latin typeface="+mn-lt"/>
                          <a:ea typeface="Calibri"/>
                        </a:rPr>
                        <a:t>91,0 %</a:t>
                      </a:r>
                      <a:endParaRPr lang="ru-RU" sz="2400">
                        <a:ln cmpd="thickThin">
                          <a:solidFill>
                            <a:schemeClr val="tx1"/>
                          </a:solidFill>
                          <a:bevel/>
                        </a:ln>
                        <a:latin typeface="+mn-lt"/>
                        <a:ea typeface="Calibri"/>
                      </a:endParaRPr>
                    </a:p>
                  </a:txBody>
                  <a:tcPr marL="68580" marR="68580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n cmpd="thickThin">
                            <a:solidFill>
                              <a:schemeClr val="tx1"/>
                            </a:solidFill>
                            <a:bevel/>
                          </a:ln>
                          <a:latin typeface="+mn-lt"/>
                          <a:ea typeface="Calibri"/>
                        </a:rPr>
                        <a:t>4,5 %</a:t>
                      </a:r>
                      <a:endParaRPr lang="ru-RU" sz="2400">
                        <a:ln cmpd="thickThin">
                          <a:solidFill>
                            <a:schemeClr val="tx1"/>
                          </a:solidFill>
                          <a:bevel/>
                        </a:ln>
                        <a:latin typeface="+mn-lt"/>
                        <a:ea typeface="Calibri"/>
                      </a:endParaRPr>
                    </a:p>
                  </a:txBody>
                  <a:tcPr marL="68580" marR="68580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n cmpd="thickThin">
                            <a:solidFill>
                              <a:schemeClr val="tx1"/>
                            </a:solidFill>
                            <a:bevel/>
                          </a:ln>
                          <a:latin typeface="+mn-lt"/>
                          <a:ea typeface="Calibri"/>
                        </a:rPr>
                        <a:t>4,5 %</a:t>
                      </a:r>
                      <a:endParaRPr lang="ru-RU" sz="2400" dirty="0">
                        <a:ln cmpd="thickThin">
                          <a:solidFill>
                            <a:schemeClr val="tx1"/>
                          </a:solidFill>
                          <a:bevel/>
                        </a:ln>
                        <a:latin typeface="+mn-lt"/>
                        <a:ea typeface="Calibri"/>
                      </a:endParaRPr>
                    </a:p>
                  </a:txBody>
                  <a:tcPr marL="68580" marR="68580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804" y="548680"/>
            <a:ext cx="7488392" cy="5472608"/>
          </a:xfrm>
          <a:solidFill>
            <a:srgbClr val="0236AA">
              <a:alpha val="54118"/>
            </a:srgbClr>
          </a:solidFill>
          <a:effectLst>
            <a:softEdge rad="317500"/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20000"/>
              </a:spcBef>
            </a:pP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Итоги апробации комплексного учебного курса </a:t>
            </a:r>
            <a:br>
              <a:rPr lang="ru-RU" b="1" dirty="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ru-RU" b="1" dirty="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"</a:t>
            </a: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Основы </a:t>
            </a: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ru-RU" b="1" dirty="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религиозных </a:t>
            </a: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культур </a:t>
            </a: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ru-RU" b="1" dirty="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и </a:t>
            </a: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светской этики" </a:t>
            </a: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ru-RU" b="1" dirty="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в </a:t>
            </a: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2009-2011годах</a:t>
            </a:r>
            <a:endParaRPr lang="ru-RU" b="1" dirty="0">
              <a:solidFill>
                <a:schemeClr val="tx1">
                  <a:tint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3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4" y="116632"/>
            <a:ext cx="792089" cy="577546"/>
          </a:xfrm>
          <a:prstGeom prst="rect">
            <a:avLst/>
          </a:prstGeom>
          <a:noFill/>
        </p:spPr>
      </p:pic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D754E05B-CCEB-4DFD-93EB-2AF0B56573B7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36904" cy="114300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По результатам мониторинга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20</a:t>
            </a:fld>
            <a:endParaRPr lang="ru-RU"/>
          </a:p>
        </p:txBody>
      </p:sp>
      <p:pic>
        <p:nvPicPr>
          <p:cNvPr id="6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76808" y="2012647"/>
            <a:ext cx="4284000" cy="923330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По мнению учащихся, тексты пособий:</a:t>
            </a:r>
          </a:p>
          <a:p>
            <a:pPr marR="0" lvl="0" indent="1825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alibri" pitchFamily="34" charset="0"/>
              <a:buChar char="–"/>
              <a:tabLst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понятны – 81 %</a:t>
            </a:r>
          </a:p>
          <a:p>
            <a:pPr marR="0" lvl="0" indent="1825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alibri" pitchFamily="34" charset="0"/>
              <a:buChar char="–"/>
              <a:tabLst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не совсем понятны – 19 %</a:t>
            </a: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376808" y="3031792"/>
            <a:ext cx="4284000" cy="1477328"/>
          </a:xfrm>
          <a:prstGeom prst="rect">
            <a:avLst/>
          </a:prstGeom>
          <a:solidFill>
            <a:srgbClr val="FF5DD5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Целесообразность преподавания курса </a:t>
            </a:r>
          </a:p>
          <a:p>
            <a:pPr marR="0" lvl="0" indent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в школах после окончания апробации:</a:t>
            </a:r>
          </a:p>
          <a:p>
            <a:pPr indent="182563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–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да – 76 %</a:t>
            </a:r>
          </a:p>
          <a:p>
            <a:pPr indent="182563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–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нет – 11 %</a:t>
            </a:r>
          </a:p>
          <a:p>
            <a:pPr indent="182563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–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затрудняюсь ответить – 13 %</a:t>
            </a: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5256584" y="4627002"/>
            <a:ext cx="3563888" cy="1754326"/>
          </a:xfrm>
          <a:prstGeom prst="rect">
            <a:avLst/>
          </a:prstGeom>
          <a:solidFill>
            <a:srgbClr val="CC99FF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С какого класса следует преподавать курс ОРКСЭ?</a:t>
            </a:r>
          </a:p>
          <a:p>
            <a:pPr indent="182563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–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с начальных (1-4) кл. – 43%</a:t>
            </a:r>
          </a:p>
          <a:p>
            <a:pPr indent="182563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–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со средних (5-6) кл. – 43%</a:t>
            </a:r>
          </a:p>
          <a:p>
            <a:pPr indent="182563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–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со средних (7-9) кл. – 5%</a:t>
            </a:r>
          </a:p>
          <a:p>
            <a:pPr indent="182563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–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затруднились с ответом – 2%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4788472" y="3308791"/>
            <a:ext cx="4032000" cy="1200329"/>
          </a:xfrm>
          <a:prstGeom prst="rect">
            <a:avLst/>
          </a:prstGeom>
          <a:solidFill>
            <a:srgbClr val="66FF33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Учащиеся считают, что уроки ОРКСЭ</a:t>
            </a:r>
          </a:p>
          <a:p>
            <a:pPr indent="182563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–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очень интересные – 82 %</a:t>
            </a:r>
          </a:p>
          <a:p>
            <a:pPr indent="182563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–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не очень интересные – 13 %</a:t>
            </a:r>
          </a:p>
          <a:p>
            <a:pPr indent="182563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–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не интересные – 5 %</a:t>
            </a:r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376808" y="4627002"/>
            <a:ext cx="4771256" cy="1754326"/>
          </a:xfrm>
          <a:prstGeom prst="rect">
            <a:avLst/>
          </a:prstGeom>
          <a:solidFill>
            <a:srgbClr val="00FFFF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Учащиеся определили причины, по которым им было неинтересно на уроках ОРКСЭ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indent="182563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–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непонятно, много незнакомых слов – 22,9%</a:t>
            </a:r>
          </a:p>
          <a:p>
            <a:pPr indent="182563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–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на уроках было скучно – 3%</a:t>
            </a:r>
          </a:p>
          <a:p>
            <a:pPr indent="182563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–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я много уже знал(а) – 13,2%</a:t>
            </a:r>
          </a:p>
          <a:p>
            <a:pPr indent="182563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–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не хочу учиться по этому предмету – 1,1%</a:t>
            </a:r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auto">
          <a:xfrm>
            <a:off x="4788472" y="2012647"/>
            <a:ext cx="4032000" cy="1200329"/>
          </a:xfrm>
          <a:prstGeom prst="rect">
            <a:avLst/>
          </a:prstGeom>
          <a:solidFill>
            <a:srgbClr val="35B1FD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Представители религиозных организаций (83%) выразили готовность активно участвовать в решении вопросов апробации курса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FFFF"/>
                </a:solidFill>
              </a:rPr>
              <a:t> </a:t>
            </a:r>
            <a:r>
              <a:rPr lang="ru-RU" sz="3200" b="1" dirty="0" smtClean="0"/>
              <a:t>Итоги апробации  учебного курса 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2000" y="1916832"/>
            <a:ext cx="8640000" cy="4464496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indent="0" fontAlgn="base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b="1" dirty="0" smtClean="0"/>
              <a:t>В ходе реализации апробации подтверждена эффективность новой интегрированной федерально-региональной модели организации повышения квалификации </a:t>
            </a:r>
            <a:r>
              <a:rPr lang="ru-RU" sz="2600" b="1" dirty="0" err="1" smtClean="0"/>
              <a:t>педкадров</a:t>
            </a:r>
            <a:r>
              <a:rPr lang="ru-RU" sz="2300" b="1" dirty="0" smtClean="0"/>
              <a:t>,</a:t>
            </a:r>
            <a:r>
              <a:rPr lang="ru-RU" sz="2300" dirty="0" smtClean="0"/>
              <a:t> при которой:</a:t>
            </a:r>
          </a:p>
          <a:p>
            <a:pPr fontAlgn="base">
              <a:spcBef>
                <a:spcPts val="0"/>
              </a:spcBef>
              <a:spcAft>
                <a:spcPts val="1800"/>
              </a:spcAft>
            </a:pPr>
            <a:r>
              <a:rPr lang="ru-RU" sz="2100" dirty="0" smtClean="0"/>
              <a:t>на федеральном уровне обеспечена </a:t>
            </a:r>
            <a:r>
              <a:rPr lang="ru-RU" sz="2100" dirty="0" smtClean="0">
                <a:solidFill>
                  <a:schemeClr val="bg1"/>
                </a:solidFill>
              </a:rPr>
              <a:t>тренерская подготовка на базе АПК и ППРО из расчета 1 тренер-преподаватель на </a:t>
            </a:r>
            <a:r>
              <a:rPr lang="ru-RU" sz="2100" dirty="0" smtClean="0"/>
              <a:t>15 учителей</a:t>
            </a:r>
          </a:p>
          <a:p>
            <a:pPr fontAlgn="base">
              <a:spcBef>
                <a:spcPts val="0"/>
              </a:spcBef>
              <a:spcAft>
                <a:spcPts val="1800"/>
              </a:spcAft>
            </a:pPr>
            <a:r>
              <a:rPr lang="ru-RU" sz="2100" dirty="0" smtClean="0"/>
              <a:t>на регионально-муниципальном уровне – повышение квалификации 15,5 тысяч учителей с опорой на региональные ИПК и муниципальные  методслужбы</a:t>
            </a:r>
          </a:p>
          <a:p>
            <a:pPr marL="0" indent="0" fontAlgn="base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600" dirty="0" smtClean="0"/>
              <a:t>Повышение квалификации осуществлялось на основе разработанных Минобрнауки гостребований и в соответствии с подготовленными и скоординированными программами повышения квалификации</a:t>
            </a:r>
          </a:p>
          <a:p>
            <a:pPr marL="1884363" indent="0" fontAlgn="base">
              <a:spcBef>
                <a:spcPts val="0"/>
              </a:spcBef>
              <a:spcAft>
                <a:spcPts val="1800"/>
              </a:spcAft>
              <a:buNone/>
              <a:tabLst>
                <a:tab pos="1884363" algn="l"/>
              </a:tabLst>
            </a:pPr>
            <a:r>
              <a:rPr lang="ru-RU" sz="2600" dirty="0" smtClean="0"/>
              <a:t>Тем самым были обеспечены единые содержательные и организационно-методические подходы к введению </a:t>
            </a:r>
            <a:r>
              <a:rPr lang="ru-RU" sz="2600" dirty="0" err="1" smtClean="0"/>
              <a:t>апробационного</a:t>
            </a:r>
            <a:r>
              <a:rPr lang="ru-RU" sz="2600" dirty="0" smtClean="0"/>
              <a:t> курса ОРКСЭ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ru-RU" sz="20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21</a:t>
            </a:fld>
            <a:endParaRPr lang="ru-RU"/>
          </a:p>
        </p:txBody>
      </p:sp>
      <p:pic>
        <p:nvPicPr>
          <p:cNvPr id="5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FFFF"/>
                </a:solidFill>
              </a:rPr>
              <a:t>  </a:t>
            </a:r>
            <a:r>
              <a:rPr lang="ru-RU" sz="3200" b="1" dirty="0" smtClean="0"/>
              <a:t>Итоги апробации  учебного курса 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2000" y="1916832"/>
            <a:ext cx="8640000" cy="4536504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indent="0" fontAlgn="base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400" b="1" dirty="0" smtClean="0"/>
              <a:t>В ходе апробации повсеместно сложилось конструктивное  сотрудничество с различными слоями населения, органами исполнительной власти, общественными организациями и религиозными организациями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2000" dirty="0" smtClean="0"/>
              <a:t>Никакого разобщения учеников, их родителей, учителей по религиозным основаниям в ходе апробации не произошло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2000" dirty="0" smtClean="0"/>
              <a:t>При этом важно подчеркнуть активное участие родителей в проведении различных совместных с детьми мероприятиях, предусмотренных курсом ОРКСЭ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2000" dirty="0" smtClean="0"/>
              <a:t>Отмечено, что 88 % учащихся обсуждают дома с родителями, бабушками и дедушками темы, изученные на уроках ОРКСЭ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2000" dirty="0" smtClean="0"/>
              <a:t>Такого тесного, заинтересованного сотрудничества детей и родителей в вопросах образования ранее не фиксировалось в общеобразовательной практике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22</a:t>
            </a:fld>
            <a:endParaRPr lang="ru-RU"/>
          </a:p>
        </p:txBody>
      </p:sp>
      <p:pic>
        <p:nvPicPr>
          <p:cNvPr id="5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FFFF"/>
                </a:solidFill>
              </a:rPr>
              <a:t>  </a:t>
            </a:r>
            <a:r>
              <a:rPr lang="ru-RU" sz="3200" b="1" dirty="0" smtClean="0"/>
              <a:t>Итоги апробации  учебного курса 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800" y="1916832"/>
            <a:ext cx="7920400" cy="453650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fontAlgn="base">
              <a:spcBef>
                <a:spcPts val="0"/>
              </a:spcBef>
              <a:spcAft>
                <a:spcPts val="1200"/>
              </a:spcAft>
              <a:buNone/>
            </a:pPr>
            <a:endParaRPr lang="ru-RU" sz="2400" b="1" dirty="0" smtClean="0"/>
          </a:p>
          <a:p>
            <a:pPr marL="0" indent="0" fontAlgn="base">
              <a:spcBef>
                <a:spcPts val="0"/>
              </a:spcBef>
              <a:spcAft>
                <a:spcPts val="1200"/>
              </a:spcAft>
              <a:buNone/>
            </a:pPr>
            <a:endParaRPr lang="ru-RU" sz="2400" b="1" dirty="0" smtClean="0"/>
          </a:p>
          <a:p>
            <a:pPr marL="0" indent="0" fontAlgn="base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400" b="1" dirty="0" smtClean="0"/>
              <a:t>Общим положительным результатом апробации следует признать</a:t>
            </a:r>
            <a:r>
              <a:rPr lang="ru-RU" sz="2400" dirty="0" smtClean="0"/>
              <a:t> </a:t>
            </a:r>
            <a:r>
              <a:rPr lang="ru-RU" sz="2400" b="1" dirty="0" smtClean="0"/>
              <a:t>сформированное позитивное отношение к комплексному учебному курсу ОРКСЭ в 21 территории, участвующей в апробации</a:t>
            </a:r>
            <a:endParaRPr lang="ru-RU" sz="20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23</a:t>
            </a:fld>
            <a:endParaRPr lang="ru-RU"/>
          </a:p>
        </p:txBody>
      </p:sp>
      <p:pic>
        <p:nvPicPr>
          <p:cNvPr id="5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616" y="188640"/>
            <a:ext cx="7488832" cy="192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sz="4400" b="1" dirty="0" smtClean="0"/>
              <a:t>Комплексный учебный курс</a:t>
            </a:r>
          </a:p>
          <a:p>
            <a:pPr algn="ctr">
              <a:lnSpc>
                <a:spcPct val="90000"/>
              </a:lnSpc>
            </a:pPr>
            <a:r>
              <a:rPr lang="ru-RU" sz="4400" b="1" dirty="0" smtClean="0"/>
              <a:t> «Основы религиозных культур и светской этики</a:t>
            </a:r>
            <a:r>
              <a:rPr lang="ru-RU" sz="4400" b="1" dirty="0" smtClean="0"/>
              <a:t>»</a:t>
            </a:r>
            <a:endParaRPr lang="ru-RU" sz="4400" b="1" dirty="0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67838-B65B-4984-B866-A8710F8CB33D}" type="slidenum">
              <a:rPr lang="ru-RU" smtClean="0"/>
              <a:pPr/>
              <a:t>24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83568" y="3356992"/>
            <a:ext cx="78488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/>
              <a:t>Структура </a:t>
            </a:r>
            <a:r>
              <a:rPr lang="ru-RU" sz="6000" b="1" dirty="0" smtClean="0"/>
              <a:t>и содержание модульных </a:t>
            </a:r>
            <a:r>
              <a:rPr lang="ru-RU" sz="6000" b="1" dirty="0" smtClean="0"/>
              <a:t>пособий</a:t>
            </a:r>
            <a:endParaRPr lang="ru-RU" sz="6000" b="1" dirty="0"/>
          </a:p>
        </p:txBody>
      </p:sp>
      <p:pic>
        <p:nvPicPr>
          <p:cNvPr id="7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3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4" y="116632"/>
            <a:ext cx="792089" cy="5775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50723" y="1844824"/>
            <a:ext cx="8042554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	</a:t>
            </a:r>
            <a:r>
              <a:rPr lang="ru-RU" sz="3200" b="1" dirty="0" smtClean="0">
                <a:solidFill>
                  <a:schemeClr val="bg1"/>
                </a:solidFill>
              </a:rPr>
              <a:t>его новизна</a:t>
            </a:r>
            <a:r>
              <a:rPr lang="ru-RU" dirty="0" smtClean="0">
                <a:solidFill>
                  <a:schemeClr val="bg1"/>
                </a:solidFill>
              </a:rPr>
              <a:t>,</a:t>
            </a:r>
          </a:p>
          <a:p>
            <a:pPr algn="ctr"/>
            <a:r>
              <a:rPr lang="ru-RU" sz="2000" i="1" dirty="0" smtClean="0">
                <a:solidFill>
                  <a:schemeClr val="bg1"/>
                </a:solidFill>
              </a:rPr>
              <a:t>как </a:t>
            </a:r>
            <a:r>
              <a:rPr lang="ru-RU" sz="2000" i="1" dirty="0" smtClean="0">
                <a:solidFill>
                  <a:schemeClr val="bg1"/>
                </a:solidFill>
              </a:rPr>
              <a:t>в содержательном плане, так и в выстраивании процесса</a:t>
            </a:r>
            <a:br>
              <a:rPr lang="ru-RU" sz="2000" i="1" dirty="0" smtClean="0">
                <a:solidFill>
                  <a:schemeClr val="bg1"/>
                </a:solidFill>
              </a:rPr>
            </a:br>
            <a:r>
              <a:rPr lang="ru-RU" sz="2000" i="1" dirty="0" smtClean="0">
                <a:solidFill>
                  <a:schemeClr val="bg1"/>
                </a:solidFill>
              </a:rPr>
              <a:t>его </a:t>
            </a:r>
            <a:r>
              <a:rPr lang="ru-RU" sz="2000" i="1" dirty="0" smtClean="0">
                <a:solidFill>
                  <a:schemeClr val="bg1"/>
                </a:solidFill>
              </a:rPr>
              <a:t>преподавания в </a:t>
            </a:r>
            <a:r>
              <a:rPr lang="ru-RU" sz="2000" i="1" dirty="0" smtClean="0">
                <a:solidFill>
                  <a:schemeClr val="bg1"/>
                </a:solidFill>
              </a:rPr>
              <a:t>школе</a:t>
            </a:r>
            <a:endParaRPr lang="ru-RU" sz="2000" i="1" dirty="0" smtClean="0">
              <a:solidFill>
                <a:schemeClr val="bg1"/>
              </a:solidFill>
            </a:endParaRPr>
          </a:p>
          <a:p>
            <a:endParaRPr lang="ru-RU" dirty="0" smtClean="0">
              <a:solidFill>
                <a:schemeClr val="bg1"/>
              </a:solidFill>
            </a:endParaRPr>
          </a:p>
          <a:p>
            <a:pPr algn="ctr"/>
            <a:r>
              <a:rPr lang="ru-RU" sz="2400" u="sng" dirty="0" smtClean="0">
                <a:solidFill>
                  <a:schemeClr val="bg1"/>
                </a:solidFill>
              </a:rPr>
              <a:t>Комплексный </a:t>
            </a:r>
            <a:r>
              <a:rPr lang="ru-RU" sz="2400" u="sng" dirty="0">
                <a:solidFill>
                  <a:schemeClr val="bg1"/>
                </a:solidFill>
              </a:rPr>
              <a:t>курс включает в себя шесть модулей</a:t>
            </a:r>
            <a:r>
              <a:rPr lang="ru-RU" sz="2800" dirty="0">
                <a:solidFill>
                  <a:schemeClr val="bg1"/>
                </a:solidFill>
              </a:rPr>
              <a:t>: </a:t>
            </a:r>
          </a:p>
          <a:p>
            <a:pPr marL="1435100" lvl="0">
              <a:buFont typeface="Arial" pitchFamily="34" charset="0"/>
              <a:buChar char="•"/>
            </a:pPr>
            <a:r>
              <a:rPr lang="ru-RU" sz="2800" dirty="0">
                <a:solidFill>
                  <a:schemeClr val="bg1"/>
                </a:solidFill>
              </a:rPr>
              <a:t>Основы православной </a:t>
            </a:r>
            <a:r>
              <a:rPr lang="ru-RU" sz="2800" dirty="0" smtClean="0">
                <a:solidFill>
                  <a:schemeClr val="bg1"/>
                </a:solidFill>
              </a:rPr>
              <a:t>культуры</a:t>
            </a:r>
            <a:endParaRPr lang="ru-RU" sz="2800" dirty="0">
              <a:solidFill>
                <a:schemeClr val="bg1"/>
              </a:solidFill>
            </a:endParaRPr>
          </a:p>
          <a:p>
            <a:pPr marL="1435100" lvl="0">
              <a:buFont typeface="Arial" pitchFamily="34" charset="0"/>
              <a:buChar char="•"/>
            </a:pPr>
            <a:r>
              <a:rPr lang="ru-RU" sz="2800" dirty="0">
                <a:solidFill>
                  <a:schemeClr val="bg1"/>
                </a:solidFill>
              </a:rPr>
              <a:t>Основы исламской </a:t>
            </a:r>
            <a:r>
              <a:rPr lang="ru-RU" sz="2800" dirty="0" smtClean="0">
                <a:solidFill>
                  <a:schemeClr val="bg1"/>
                </a:solidFill>
              </a:rPr>
              <a:t>культуры</a:t>
            </a:r>
            <a:endParaRPr lang="ru-RU" sz="2800" dirty="0">
              <a:solidFill>
                <a:schemeClr val="bg1"/>
              </a:solidFill>
            </a:endParaRPr>
          </a:p>
          <a:p>
            <a:pPr marL="1435100" lvl="0">
              <a:buFont typeface="Arial" pitchFamily="34" charset="0"/>
              <a:buChar char="•"/>
            </a:pPr>
            <a:r>
              <a:rPr lang="ru-RU" sz="2800" dirty="0">
                <a:solidFill>
                  <a:schemeClr val="bg1"/>
                </a:solidFill>
              </a:rPr>
              <a:t>Основы буддийской </a:t>
            </a:r>
            <a:r>
              <a:rPr lang="ru-RU" sz="2800" dirty="0" smtClean="0">
                <a:solidFill>
                  <a:schemeClr val="bg1"/>
                </a:solidFill>
              </a:rPr>
              <a:t>культуры</a:t>
            </a:r>
            <a:endParaRPr lang="ru-RU" sz="2800" dirty="0">
              <a:solidFill>
                <a:schemeClr val="bg1"/>
              </a:solidFill>
            </a:endParaRPr>
          </a:p>
          <a:p>
            <a:pPr marL="1435100" lvl="0">
              <a:buFont typeface="Arial" pitchFamily="34" charset="0"/>
              <a:buChar char="•"/>
            </a:pPr>
            <a:r>
              <a:rPr lang="ru-RU" sz="2800" dirty="0">
                <a:solidFill>
                  <a:schemeClr val="bg1"/>
                </a:solidFill>
              </a:rPr>
              <a:t>Основы иудейской </a:t>
            </a:r>
            <a:r>
              <a:rPr lang="ru-RU" sz="2800" dirty="0" smtClean="0">
                <a:solidFill>
                  <a:schemeClr val="bg1"/>
                </a:solidFill>
              </a:rPr>
              <a:t>культуры</a:t>
            </a:r>
            <a:endParaRPr lang="ru-RU" sz="2800" dirty="0">
              <a:solidFill>
                <a:schemeClr val="bg1"/>
              </a:solidFill>
            </a:endParaRPr>
          </a:p>
          <a:p>
            <a:pPr marL="1435100" lvl="0">
              <a:buFont typeface="Arial" pitchFamily="34" charset="0"/>
              <a:buChar char="•"/>
            </a:pPr>
            <a:r>
              <a:rPr lang="ru-RU" sz="2800" dirty="0">
                <a:solidFill>
                  <a:schemeClr val="bg1"/>
                </a:solidFill>
              </a:rPr>
              <a:t>Основы мировых религиозных </a:t>
            </a:r>
            <a:r>
              <a:rPr lang="ru-RU" sz="2800" dirty="0" smtClean="0">
                <a:solidFill>
                  <a:schemeClr val="bg1"/>
                </a:solidFill>
              </a:rPr>
              <a:t>культур</a:t>
            </a:r>
            <a:endParaRPr lang="ru-RU" sz="2800" dirty="0">
              <a:solidFill>
                <a:schemeClr val="bg1"/>
              </a:solidFill>
            </a:endParaRPr>
          </a:p>
          <a:p>
            <a:pPr marL="1435100" lvl="0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bg1"/>
                </a:solidFill>
              </a:rPr>
              <a:t>Основы </a:t>
            </a:r>
            <a:r>
              <a:rPr lang="ru-RU" sz="2800" dirty="0">
                <a:solidFill>
                  <a:schemeClr val="bg1"/>
                </a:solidFill>
              </a:rPr>
              <a:t>светской </a:t>
            </a:r>
            <a:r>
              <a:rPr lang="ru-RU" sz="2800" dirty="0" smtClean="0">
                <a:solidFill>
                  <a:schemeClr val="bg1"/>
                </a:solidFill>
              </a:rPr>
              <a:t>этики</a:t>
            </a:r>
            <a:endParaRPr lang="ru-RU" sz="2800" dirty="0">
              <a:solidFill>
                <a:schemeClr val="bg1"/>
              </a:solidFill>
            </a:endParaRPr>
          </a:p>
          <a:p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67838-B65B-4984-B866-A8710F8CB33D}" type="slidenum">
              <a:rPr lang="ru-RU" smtClean="0"/>
              <a:pPr/>
              <a:t>25</a:t>
            </a:fld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859216" cy="121014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Характерная особенность комплексного учебного курса </a:t>
            </a:r>
            <a:r>
              <a:rPr lang="ru-RU" sz="2800" b="1" dirty="0" smtClean="0">
                <a:solidFill>
                  <a:schemeClr val="bg1"/>
                </a:solidFill>
              </a:rPr>
              <a:t>«</a:t>
            </a:r>
            <a:r>
              <a:rPr lang="ru-RU" sz="2800" b="1" dirty="0" smtClean="0">
                <a:solidFill>
                  <a:schemeClr val="bg1"/>
                </a:solidFill>
              </a:rPr>
              <a:t>Основы религиозных культур</a:t>
            </a:r>
            <a:br>
              <a:rPr lang="ru-RU" sz="2800" b="1" dirty="0" smtClean="0">
                <a:solidFill>
                  <a:schemeClr val="bg1"/>
                </a:solidFill>
              </a:rPr>
            </a:br>
            <a:r>
              <a:rPr lang="ru-RU" sz="2800" b="1" dirty="0" smtClean="0">
                <a:solidFill>
                  <a:schemeClr val="bg1"/>
                </a:solidFill>
              </a:rPr>
              <a:t> и светской </a:t>
            </a:r>
            <a:r>
              <a:rPr lang="ru-RU" sz="2800" b="1" dirty="0" smtClean="0">
                <a:solidFill>
                  <a:schemeClr val="bg1"/>
                </a:solidFill>
              </a:rPr>
              <a:t>этики» – </a:t>
            </a:r>
            <a:endParaRPr lang="ru-RU" sz="2800" b="1" dirty="0"/>
          </a:p>
        </p:txBody>
      </p:sp>
      <p:pic>
        <p:nvPicPr>
          <p:cNvPr id="7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93558" y="1844824"/>
            <a:ext cx="7956884" cy="4154984"/>
          </a:xfrm>
          <a:noFill/>
        </p:spPr>
        <p:txBody>
          <a:bodyPr wrap="square" rtlCol="0">
            <a:sp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осуществлялась </a:t>
            </a:r>
            <a:r>
              <a:rPr lang="ru-RU" sz="2400" dirty="0" smtClean="0">
                <a:solidFill>
                  <a:schemeClr val="bg1"/>
                </a:solidFill>
              </a:rPr>
              <a:t>на основании Концепции предметной области «Духовно-нравственная культура России» </a:t>
            </a:r>
            <a:r>
              <a:rPr lang="ru-RU" sz="2400" dirty="0" smtClean="0">
                <a:solidFill>
                  <a:schemeClr val="bg1"/>
                </a:solidFill>
              </a:rPr>
              <a:t>и </a:t>
            </a:r>
            <a:r>
              <a:rPr lang="ru-RU" sz="2400" dirty="0" smtClean="0">
                <a:solidFill>
                  <a:schemeClr val="bg1"/>
                </a:solidFill>
              </a:rPr>
              <a:t>указаний президента Российской Федерации </a:t>
            </a:r>
            <a:endParaRPr lang="ru-RU" sz="2400" dirty="0" smtClean="0">
              <a:solidFill>
                <a:schemeClr val="bg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Д</a:t>
            </a:r>
            <a:r>
              <a:rPr lang="ru-RU" sz="2400" dirty="0" smtClean="0">
                <a:solidFill>
                  <a:schemeClr val="bg1"/>
                </a:solidFill>
              </a:rPr>
              <a:t>. </a:t>
            </a:r>
            <a:r>
              <a:rPr lang="ru-RU" sz="2400" dirty="0" smtClean="0">
                <a:solidFill>
                  <a:schemeClr val="bg1"/>
                </a:solidFill>
              </a:rPr>
              <a:t>А. </a:t>
            </a:r>
            <a:r>
              <a:rPr lang="ru-RU" sz="2400" dirty="0" smtClean="0">
                <a:solidFill>
                  <a:schemeClr val="bg1"/>
                </a:solidFill>
              </a:rPr>
              <a:t>Медведева, сформулированных им в выступлении по поводу введения курса по основам религиозных культур и светской этики в средней школе от 21 июня </a:t>
            </a:r>
            <a:r>
              <a:rPr lang="ru-RU" sz="2400" dirty="0" smtClean="0">
                <a:solidFill>
                  <a:schemeClr val="bg1"/>
                </a:solidFill>
              </a:rPr>
              <a:t>2009 года: 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 smtClean="0">
              <a:solidFill>
                <a:schemeClr val="bg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i="1" dirty="0" smtClean="0">
                <a:solidFill>
                  <a:schemeClr val="bg1"/>
                </a:solidFill>
              </a:rPr>
              <a:t>«… </a:t>
            </a:r>
            <a:r>
              <a:rPr lang="ru-RU" sz="2400" i="1" dirty="0" smtClean="0">
                <a:solidFill>
                  <a:schemeClr val="bg1"/>
                </a:solidFill>
              </a:rPr>
              <a:t>мы должны воспитывать порядочных приличных, терпимых, честных граждан, которые с интересном относятся к окружающему миру, с уважением относятся к взглядам и убеждениям своих сограждан»</a:t>
            </a:r>
            <a:endParaRPr lang="ru-RU" sz="2400" i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67838-B65B-4984-B866-A8710F8CB33D}" type="slidenum">
              <a:rPr lang="ru-RU" smtClean="0"/>
              <a:pPr/>
              <a:t>26</a:t>
            </a:fld>
            <a:endParaRPr lang="ru-RU"/>
          </a:p>
        </p:txBody>
      </p:sp>
      <p:pic>
        <p:nvPicPr>
          <p:cNvPr id="5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859216" cy="121014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Разработка примерной структуры шести учебных пособий по комплексному курсу</a:t>
            </a:r>
            <a:endParaRPr lang="ru-RU" sz="280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2110204"/>
            <a:ext cx="7344816" cy="3970318"/>
          </a:xfrm>
          <a:noFill/>
        </p:spPr>
        <p:txBody>
          <a:bodyPr wrap="square" rtlCol="0">
            <a:sp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800" dirty="0" smtClean="0">
                <a:solidFill>
                  <a:schemeClr val="bg1"/>
                </a:solidFill>
              </a:rPr>
              <a:t>призвано </a:t>
            </a:r>
            <a:r>
              <a:rPr lang="ru-RU" sz="2800" dirty="0" smtClean="0">
                <a:solidFill>
                  <a:schemeClr val="bg1"/>
                </a:solidFill>
              </a:rPr>
              <a:t>сыграть важную роль не только в расширении образовательного </a:t>
            </a:r>
            <a:r>
              <a:rPr lang="ru-RU" sz="2800" dirty="0" smtClean="0">
                <a:solidFill>
                  <a:schemeClr val="bg1"/>
                </a:solidFill>
              </a:rPr>
              <a:t>кругозора </a:t>
            </a:r>
            <a:r>
              <a:rPr lang="ru-RU" sz="2800" dirty="0" smtClean="0">
                <a:solidFill>
                  <a:schemeClr val="bg1"/>
                </a:solidFill>
              </a:rPr>
              <a:t>учащегося, но и в воспитательном процессе формирования достойного гражданина Российской Федерации, соблюдающего Конституцию и законы страны, уважающего права и свободы других граждан, готового к </a:t>
            </a:r>
            <a:r>
              <a:rPr lang="ru-RU" sz="2800" dirty="0" smtClean="0">
                <a:solidFill>
                  <a:schemeClr val="bg1"/>
                </a:solidFill>
              </a:rPr>
              <a:t>межкультурному </a:t>
            </a:r>
            <a:r>
              <a:rPr lang="ru-RU" sz="2800" dirty="0" smtClean="0">
                <a:solidFill>
                  <a:schemeClr val="bg1"/>
                </a:solidFill>
              </a:rPr>
              <a:t>и межконфессиональному диалогу во имя сплочения общества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67838-B65B-4984-B866-A8710F8CB33D}" type="slidenum">
              <a:rPr lang="ru-RU" smtClean="0"/>
              <a:pPr/>
              <a:t>27</a:t>
            </a:fld>
            <a:endParaRPr lang="ru-RU"/>
          </a:p>
        </p:txBody>
      </p:sp>
      <p:pic>
        <p:nvPicPr>
          <p:cNvPr id="5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859216" cy="121014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Преподавание знаний о религиозных культурах и светской этике</a:t>
            </a:r>
            <a:endParaRPr lang="ru-RU" sz="2800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13638" y="2420888"/>
            <a:ext cx="6516724" cy="2677656"/>
          </a:xfrm>
          <a:noFill/>
        </p:spPr>
        <p:txBody>
          <a:bodyPr wrap="square" rtlCol="0">
            <a:sp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800" dirty="0" smtClean="0">
                <a:solidFill>
                  <a:schemeClr val="bg1"/>
                </a:solidFill>
              </a:rPr>
              <a:t>у </a:t>
            </a:r>
            <a:r>
              <a:rPr lang="ru-RU" sz="2800" dirty="0" smtClean="0">
                <a:solidFill>
                  <a:schemeClr val="bg1"/>
                </a:solidFill>
              </a:rPr>
              <a:t>учащихся должны сформироваться мотивации к уважению своих собственных культурных и религиозных традиций, а также к уважительному диалогу с представителями других культур и мировоззрений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67838-B65B-4984-B866-A8710F8CB33D}" type="slidenum">
              <a:rPr lang="ru-RU" smtClean="0"/>
              <a:pPr/>
              <a:t>28</a:t>
            </a:fld>
            <a:endParaRPr lang="ru-RU"/>
          </a:p>
        </p:txBody>
      </p:sp>
      <p:pic>
        <p:nvPicPr>
          <p:cNvPr id="5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859216" cy="121014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В результате обучения в рамках этого курса</a:t>
            </a:r>
            <a:endParaRPr lang="ru-RU" sz="28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276872"/>
            <a:ext cx="7467600" cy="3359061"/>
          </a:xfrm>
          <a:noFill/>
        </p:spPr>
        <p:txBody>
          <a:bodyPr wrap="square" rtlCol="0">
            <a:sp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Все шесть учебных пособий по комплексному курсу состоят из двух частей, в связи с тем, что курс </a:t>
            </a:r>
            <a:r>
              <a:rPr lang="ru-RU" sz="2400" dirty="0" smtClean="0">
                <a:solidFill>
                  <a:schemeClr val="bg1"/>
                </a:solidFill>
              </a:rPr>
              <a:t>планировалось изучать </a:t>
            </a:r>
            <a:r>
              <a:rPr lang="ru-RU" sz="2400" dirty="0" smtClean="0">
                <a:solidFill>
                  <a:schemeClr val="bg1"/>
                </a:solidFill>
              </a:rPr>
              <a:t>в 4-м и 5-м </a:t>
            </a:r>
            <a:r>
              <a:rPr lang="ru-RU" sz="2400" dirty="0" smtClean="0">
                <a:solidFill>
                  <a:schemeClr val="bg1"/>
                </a:solidFill>
              </a:rPr>
              <a:t>классах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2400" dirty="0" smtClean="0">
              <a:solidFill>
                <a:schemeClr val="bg1"/>
              </a:solidFill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Первая </a:t>
            </a:r>
            <a:r>
              <a:rPr lang="ru-RU" sz="2400" dirty="0" smtClean="0">
                <a:solidFill>
                  <a:schemeClr val="bg1"/>
                </a:solidFill>
              </a:rPr>
              <a:t>часть – </a:t>
            </a:r>
            <a:r>
              <a:rPr lang="ru-RU" sz="2400" dirty="0" smtClean="0">
                <a:solidFill>
                  <a:schemeClr val="bg1"/>
                </a:solidFill>
              </a:rPr>
              <a:t>8 тематических </a:t>
            </a:r>
            <a:r>
              <a:rPr lang="ru-RU" sz="2400" dirty="0" smtClean="0">
                <a:solidFill>
                  <a:schemeClr val="bg1"/>
                </a:solidFill>
              </a:rPr>
              <a:t>разделов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Вторая </a:t>
            </a:r>
            <a:r>
              <a:rPr lang="ru-RU" sz="2400" dirty="0" smtClean="0">
                <a:solidFill>
                  <a:schemeClr val="bg1"/>
                </a:solidFill>
              </a:rPr>
              <a:t>часть </a:t>
            </a:r>
            <a:r>
              <a:rPr lang="ru-RU" sz="2400" dirty="0" smtClean="0">
                <a:solidFill>
                  <a:schemeClr val="bg1"/>
                </a:solidFill>
              </a:rPr>
              <a:t>– </a:t>
            </a:r>
            <a:r>
              <a:rPr lang="ru-RU" sz="2400" dirty="0" smtClean="0">
                <a:solidFill>
                  <a:schemeClr val="bg1"/>
                </a:solidFill>
              </a:rPr>
              <a:t>9 тематических разделов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67838-B65B-4984-B866-A8710F8CB33D}" type="slidenum">
              <a:rPr lang="ru-RU" smtClean="0"/>
              <a:pPr/>
              <a:t>29</a:t>
            </a:fld>
            <a:endParaRPr lang="ru-RU"/>
          </a:p>
        </p:txBody>
      </p:sp>
      <p:pic>
        <p:nvPicPr>
          <p:cNvPr id="5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Правовые основы преподавания ОРКСЭ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0080" y="1844823"/>
            <a:ext cx="8303840" cy="460851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Преподавание основ религиозных культур и светской этики в государственных и муниципальных учреждениях осуществляется в полном соответствии с нормами законодательства  Российской Федерации: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Конституцией РФ (ст. 13, 14)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Законами РФ «Об образовании», «Об основных гарантиях прав ребенка в Российской Федерации», «О свободе совести и религиозных объединениях»</a:t>
            </a:r>
          </a:p>
          <a:p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3</a:t>
            </a:fld>
            <a:endParaRPr lang="ru-RU" dirty="0"/>
          </a:p>
        </p:txBody>
      </p:sp>
      <p:pic>
        <p:nvPicPr>
          <p:cNvPr id="5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53852" y="2060848"/>
            <a:ext cx="7236296" cy="3970318"/>
          </a:xfr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Каждая из частей представляет собой завершенное пособие и, в случае необходимости, они могут быть успешно использованы независимо друг от друга </a:t>
            </a:r>
            <a:endParaRPr lang="ru-RU" sz="2400" dirty="0" smtClean="0">
              <a:solidFill>
                <a:schemeClr val="bg1"/>
              </a:solidFill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i="1" dirty="0" smtClean="0">
                <a:solidFill>
                  <a:schemeClr val="bg1"/>
                </a:solidFill>
              </a:rPr>
              <a:t>(</a:t>
            </a:r>
            <a:r>
              <a:rPr lang="ru-RU" sz="2400" i="1" dirty="0" smtClean="0">
                <a:solidFill>
                  <a:schemeClr val="bg1"/>
                </a:solidFill>
              </a:rPr>
              <a:t>в том случае, например, если школьник при переезде из региона, не участвующего в эксперименте, начинает знакомиться с этой дисциплиной только в 5 классе)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67838-B65B-4984-B866-A8710F8CB33D}" type="slidenum">
              <a:rPr lang="ru-RU" smtClean="0"/>
              <a:pPr/>
              <a:t>30</a:t>
            </a:fld>
            <a:endParaRPr lang="ru-RU"/>
          </a:p>
        </p:txBody>
      </p:sp>
      <p:pic>
        <p:nvPicPr>
          <p:cNvPr id="5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16632"/>
          <a:ext cx="9144003" cy="61819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1409"/>
                <a:gridCol w="1427099"/>
                <a:gridCol w="1427099"/>
                <a:gridCol w="1427099"/>
                <a:gridCol w="1427099"/>
                <a:gridCol w="1427099"/>
                <a:gridCol w="1427099"/>
              </a:tblGrid>
              <a:tr h="20510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baseline="0" dirty="0"/>
                        <a:t>Модуль </a:t>
                      </a:r>
                      <a:r>
                        <a:rPr lang="ru-RU" sz="1200" b="1" baseline="0" dirty="0" smtClean="0"/>
                        <a:t>1</a:t>
                      </a:r>
                      <a:endParaRPr lang="ru-RU" sz="1200" b="1" baseline="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baseline="0" dirty="0"/>
                        <a:t>Модуль </a:t>
                      </a:r>
                      <a:r>
                        <a:rPr lang="ru-RU" sz="1200" b="1" baseline="0" dirty="0" smtClean="0"/>
                        <a:t>2</a:t>
                      </a:r>
                      <a:endParaRPr lang="ru-RU" sz="1200" b="1" baseline="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baseline="0" dirty="0"/>
                        <a:t>Модуль </a:t>
                      </a:r>
                      <a:r>
                        <a:rPr lang="ru-RU" sz="1200" b="1" baseline="0" dirty="0" smtClean="0"/>
                        <a:t>3</a:t>
                      </a:r>
                      <a:endParaRPr lang="ru-RU" sz="1200" b="1" baseline="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baseline="0" dirty="0"/>
                        <a:t>Модуль </a:t>
                      </a:r>
                      <a:r>
                        <a:rPr lang="ru-RU" sz="1200" b="1" baseline="0" dirty="0" smtClean="0"/>
                        <a:t>4</a:t>
                      </a:r>
                      <a:endParaRPr lang="ru-RU" sz="1200" b="1" baseline="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baseline="0" dirty="0"/>
                        <a:t>Модуль </a:t>
                      </a:r>
                      <a:r>
                        <a:rPr lang="ru-RU" sz="1200" b="1" baseline="0" dirty="0" smtClean="0"/>
                        <a:t>5</a:t>
                      </a:r>
                      <a:endParaRPr lang="ru-RU" sz="1200" b="1" baseline="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baseline="0" dirty="0"/>
                        <a:t>Модуль </a:t>
                      </a:r>
                      <a:r>
                        <a:rPr lang="ru-RU" sz="1200" b="1" baseline="0" dirty="0" smtClean="0"/>
                        <a:t>6</a:t>
                      </a:r>
                      <a:endParaRPr lang="ru-RU" sz="1200" b="1" baseline="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302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 smtClean="0"/>
                        <a:t>Первая часть</a:t>
                      </a:r>
                      <a:endParaRPr lang="ru-RU" sz="1200" b="1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5653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baseline="0" dirty="0"/>
                        <a:t>Основы православной культуры</a:t>
                      </a:r>
                      <a:endParaRPr lang="ru-RU" sz="1200" b="1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baseline="0" dirty="0"/>
                        <a:t>Основы исламской культуры</a:t>
                      </a:r>
                      <a:endParaRPr lang="ru-RU" sz="1200" b="1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baseline="0" dirty="0"/>
                        <a:t>Основы иудейской культуры</a:t>
                      </a:r>
                      <a:endParaRPr lang="ru-RU" sz="1200" b="1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baseline="0" dirty="0"/>
                        <a:t>Основы буддистской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baseline="0" dirty="0"/>
                        <a:t>культуры</a:t>
                      </a:r>
                      <a:endParaRPr lang="ru-RU" sz="1200" b="1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baseline="0" dirty="0"/>
                        <a:t>Основы мировых религиозных культур</a:t>
                      </a:r>
                      <a:endParaRPr lang="ru-RU" sz="1200" b="1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baseline="0" dirty="0"/>
                        <a:t>Основы светской этики</a:t>
                      </a:r>
                      <a:endParaRPr lang="ru-RU" sz="1200" b="1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79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1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Моя Родина – Российская Федерация 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Моя Родина – Российская Федерация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Моя Родина – Российская Федерация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Моя Родина – Российская Федерация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Моя Родина – Российская Федерация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Моя Родина – Российская Федерация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7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2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Культура и религия (православие)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Культура и религия (ислам)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Культура и религия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(иудаизм)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Культура и религия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(буддизм)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Культура и религия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Культура и мораль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6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3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Иисус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Мухаммад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Моисей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Будда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Возникновение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религий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Возникновение морали 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60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4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Священные тексты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(Библия)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Священные тексты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(Коран)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Священные тексты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(Тора)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Священные тексты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(Трипитака)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Священные тексты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религий мира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Нравственные поучения в фольклоре народов России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01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5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Православие и золотое правило нравственности. Любовь к человеку как нравственная и религиозная ценность. Гуманизм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Ислам и золотое правило нравственности.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Любовь к человеку как нравственная и религиозная ценность. Гуманизм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Иудаизм и золотое правило нравственности.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Любовь к человеку как нравственная и религиозная ценность. Гуманизм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Буддизм и золотое правило нравственности.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Любовь к человеку как нравственная и религиозная ценность. Гуманизм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Золотое правило </a:t>
                      </a:r>
                      <a:r>
                        <a:rPr lang="ru-RU" sz="1200" baseline="0" dirty="0" smtClean="0"/>
                        <a:t>нравственности в религиях мира.</a:t>
                      </a:r>
                      <a:endParaRPr lang="ru-RU" sz="1200" baseline="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Любовь к человеку как нравственная и религиозная ценность. Гуманизм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Золотое правило нравственности.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Любовь к человеку как нравственная ценность. Гуманизм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3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6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Добро и зло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Добро и зло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Добро и зло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Добро и зло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Добро и зло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Добро и зло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79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7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Милосердие, забота о слабых, взаимопомощь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Милосердие, забота о слабых, взаимопомощь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Милосердие, забота о слабых, взаимопомощь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Милосердие, забота о слабых, взаимопомощь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Милосердие, забота о слабых, взаимопомощь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Милосердие, забота о слабых, взаимопомощь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3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8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Семья 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Семья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Семья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Семья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/>
                        <a:t>Семья</a:t>
                      </a:r>
                      <a:endParaRPr lang="ru-RU" sz="1200" baseline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Семья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67838-B65B-4984-B866-A8710F8CB33D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16632"/>
          <a:ext cx="9144003" cy="62557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1409"/>
                <a:gridCol w="1427099"/>
                <a:gridCol w="1427099"/>
                <a:gridCol w="1427099"/>
                <a:gridCol w="1427099"/>
                <a:gridCol w="1427099"/>
                <a:gridCol w="1427099"/>
              </a:tblGrid>
              <a:tr h="20510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baseline="0" dirty="0"/>
                        <a:t>Модуль </a:t>
                      </a:r>
                      <a:r>
                        <a:rPr lang="ru-RU" sz="1200" b="1" baseline="0" dirty="0" smtClean="0"/>
                        <a:t>1</a:t>
                      </a:r>
                      <a:endParaRPr lang="ru-RU" sz="1200" b="1" baseline="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baseline="0" dirty="0"/>
                        <a:t>Модуль </a:t>
                      </a:r>
                      <a:r>
                        <a:rPr lang="ru-RU" sz="1200" b="1" baseline="0" dirty="0" smtClean="0"/>
                        <a:t>2</a:t>
                      </a:r>
                      <a:endParaRPr lang="ru-RU" sz="1200" b="1" baseline="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baseline="0" dirty="0"/>
                        <a:t>Модуль </a:t>
                      </a:r>
                      <a:r>
                        <a:rPr lang="ru-RU" sz="1200" b="1" baseline="0" dirty="0" smtClean="0"/>
                        <a:t>3</a:t>
                      </a:r>
                      <a:endParaRPr lang="ru-RU" sz="1200" b="1" baseline="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baseline="0" dirty="0"/>
                        <a:t>Модуль </a:t>
                      </a:r>
                      <a:r>
                        <a:rPr lang="ru-RU" sz="1200" b="1" baseline="0" dirty="0" smtClean="0"/>
                        <a:t>4</a:t>
                      </a:r>
                      <a:endParaRPr lang="ru-RU" sz="1200" b="1" baseline="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baseline="0" dirty="0"/>
                        <a:t>Модуль </a:t>
                      </a:r>
                      <a:r>
                        <a:rPr lang="ru-RU" sz="1200" b="1" baseline="0" dirty="0" smtClean="0"/>
                        <a:t>5</a:t>
                      </a:r>
                      <a:endParaRPr lang="ru-RU" sz="1200" b="1" baseline="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baseline="0" dirty="0"/>
                        <a:t>Модуль </a:t>
                      </a:r>
                      <a:r>
                        <a:rPr lang="ru-RU" sz="1200" b="1" baseline="0" dirty="0" smtClean="0"/>
                        <a:t>6</a:t>
                      </a:r>
                      <a:endParaRPr lang="ru-RU" sz="1200" b="1" baseline="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795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 smtClean="0"/>
                        <a:t>Вторая </a:t>
                      </a:r>
                      <a:r>
                        <a:rPr lang="ru-RU" sz="1200" baseline="0" dirty="0" smtClean="0"/>
                        <a:t>часть</a:t>
                      </a:r>
                      <a:endParaRPr lang="ru-RU" sz="1200" b="1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082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1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Основы православного вероучения и этики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Основы вероучения и этики ислама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Основы вероучения и этики иудаизма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Основы вероучения и этики буддизма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Религия и мораль.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Нравственные заповеди в религиях мира.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Нормы нравственности. Моральные обязанности и законы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57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Православные таинства и их значение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Важнейшие ритуалы и их значение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Важнейшие ритуалы и их значение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Важнейшие ритуалы и их значение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Религиозные ритуалы в культуре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Гражданские ритуалы и их значение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31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2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Православный календарь и праздники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Мусульманский календарь и праздники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Еврейский календарь и праздники в иудаизме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Буддистский календарь и праздники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Праздники в религиях мира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Праздник и этика межкультурного диалога.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2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3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Человек в православной картине мира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Человек в мусульманской картине мира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Человек в иудейской картине мира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Человек в буддистской картине мира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Человек в религиозной картине мира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Человек в этических учениях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31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4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Долг и добродетель, свобода и ответственность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Долг и добродетель, свобода и ответственность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Долг и добродетель, свобода и ответственность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Долг и добродетель, свобода и ответственность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Долг и добродетель, свобода и ответственность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Долг и добродетель, свобода и ответственность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5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Учение и труд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Учение и труд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Учение и труд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Учение и труд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Учение и труд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Учение и труд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2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6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Искусство в православной культуре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Искусство в исламской культуре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Искусство в иудейской культуре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Искусство в буддистской культуре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Искусство в религиозной культуре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Эстетические черты этического идеала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2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7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Священные сооружения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Священные сооружения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Священные сооружения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Священные сооружения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Священные сооружения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Сохранение культурного наследия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31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/>
                        <a:t>8</a:t>
                      </a:r>
                      <a:endParaRPr lang="ru-RU" sz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Отношение к природе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Отношение к природе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Отношение к природе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Отношение к природе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Отношение к природе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Отношение к природе. Экологическая этика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67838-B65B-4984-B866-A8710F8CB33D}" type="slidenum">
              <a:rPr lang="ru-RU" smtClean="0"/>
              <a:pPr/>
              <a:t>32</a:t>
            </a:fld>
            <a:endParaRPr lang="ru-RU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2132856"/>
            <a:ext cx="7200800" cy="2246769"/>
          </a:xfrm>
          <a:noFill/>
        </p:spPr>
        <p:txBody>
          <a:bodyPr wrap="square" rtlCol="0">
            <a:sp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800" dirty="0" smtClean="0">
                <a:solidFill>
                  <a:schemeClr val="bg1"/>
                </a:solidFill>
              </a:rPr>
              <a:t>предполагается </a:t>
            </a:r>
            <a:r>
              <a:rPr lang="ru-RU" sz="2800" dirty="0" smtClean="0">
                <a:solidFill>
                  <a:schemeClr val="bg1"/>
                </a:solidFill>
              </a:rPr>
              <a:t>осуществлять в форме презентации учащимися творческих проектов </a:t>
            </a:r>
            <a:r>
              <a:rPr lang="ru-RU" sz="2800" i="1" dirty="0" smtClean="0">
                <a:solidFill>
                  <a:schemeClr val="bg1"/>
                </a:solidFill>
              </a:rPr>
              <a:t>(индивидуальных или </a:t>
            </a:r>
            <a:r>
              <a:rPr lang="ru-RU" sz="2800" i="1" dirty="0" smtClean="0">
                <a:solidFill>
                  <a:schemeClr val="bg1"/>
                </a:solidFill>
              </a:rPr>
              <a:t>коллективных)</a:t>
            </a:r>
            <a:r>
              <a:rPr lang="ru-RU" sz="2800" dirty="0" smtClean="0">
                <a:solidFill>
                  <a:schemeClr val="bg1"/>
                </a:solidFill>
              </a:rPr>
              <a:t>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dirty="0" smtClean="0">
                <a:solidFill>
                  <a:schemeClr val="bg1"/>
                </a:solidFill>
              </a:rPr>
              <a:t>подготовленных </a:t>
            </a:r>
            <a:r>
              <a:rPr lang="ru-RU" sz="2800" dirty="0" smtClean="0">
                <a:solidFill>
                  <a:schemeClr val="bg1"/>
                </a:solidFill>
              </a:rPr>
              <a:t>на основе изученного материала по выбранным </a:t>
            </a:r>
            <a:r>
              <a:rPr lang="ru-RU" sz="2800" dirty="0" smtClean="0">
                <a:solidFill>
                  <a:schemeClr val="bg1"/>
                </a:solidFill>
              </a:rPr>
              <a:t>модулям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67838-B65B-4984-B866-A8710F8CB33D}" type="slidenum">
              <a:rPr lang="ru-RU" smtClean="0"/>
              <a:pPr/>
              <a:t>33</a:t>
            </a:fld>
            <a:endParaRPr lang="ru-RU"/>
          </a:p>
        </p:txBody>
      </p:sp>
      <p:pic>
        <p:nvPicPr>
          <p:cNvPr id="5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859216" cy="1210146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Итоговый контроль результативности освоения комплексного курса</a:t>
            </a:r>
            <a:endParaRPr lang="ru-RU" sz="2800" b="1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772816"/>
            <a:ext cx="8064896" cy="3785652"/>
          </a:xfrm>
          <a:noFill/>
        </p:spPr>
        <p:txBody>
          <a:bodyPr wrap="square" rtlCol="0">
            <a:sp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Образовательное учреждение на основе определения образовательных потребностей обучающихся и их родителей (законных представителей), а также собственных возможностей организации </a:t>
            </a:r>
            <a:r>
              <a:rPr lang="ru-RU" sz="2400" dirty="0" smtClean="0">
                <a:solidFill>
                  <a:schemeClr val="bg1"/>
                </a:solidFill>
              </a:rPr>
              <a:t>образовательного </a:t>
            </a:r>
            <a:r>
              <a:rPr lang="ru-RU" sz="2400" dirty="0" smtClean="0">
                <a:solidFill>
                  <a:schemeClr val="bg1"/>
                </a:solidFill>
              </a:rPr>
              <a:t>процесса самостоятельно определяет перечень модулей комплексного курса, </a:t>
            </a:r>
            <a:r>
              <a:rPr lang="ru-RU" sz="2400" dirty="0" smtClean="0">
                <a:solidFill>
                  <a:schemeClr val="bg1"/>
                </a:solidFill>
              </a:rPr>
              <a:t>предлагаемых </a:t>
            </a:r>
            <a:r>
              <a:rPr lang="ru-RU" sz="2400" dirty="0" smtClean="0">
                <a:solidFill>
                  <a:schemeClr val="bg1"/>
                </a:solidFill>
              </a:rPr>
              <a:t>для </a:t>
            </a:r>
            <a:r>
              <a:rPr lang="ru-RU" sz="2400" dirty="0" smtClean="0">
                <a:solidFill>
                  <a:schemeClr val="bg1"/>
                </a:solidFill>
              </a:rPr>
              <a:t>изучения</a:t>
            </a:r>
            <a:endParaRPr lang="ru-RU" sz="2400" dirty="0" smtClean="0">
              <a:solidFill>
                <a:schemeClr val="bg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 smtClean="0">
              <a:solidFill>
                <a:schemeClr val="bg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При этом выбор родителей (законных представителей) является приоритетным для организации обучения ребенка по </a:t>
            </a:r>
            <a:r>
              <a:rPr lang="ru-RU" sz="2400" dirty="0" smtClean="0">
                <a:solidFill>
                  <a:schemeClr val="bg1"/>
                </a:solidFill>
              </a:rPr>
              <a:t>содержанию </a:t>
            </a:r>
            <a:r>
              <a:rPr lang="ru-RU" sz="2400" dirty="0" smtClean="0">
                <a:solidFill>
                  <a:schemeClr val="bg1"/>
                </a:solidFill>
              </a:rPr>
              <a:t>того или иного модуля)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67838-B65B-4984-B866-A8710F8CB33D}" type="slidenum">
              <a:rPr lang="ru-RU" smtClean="0"/>
              <a:pPr/>
              <a:t>34</a:t>
            </a:fld>
            <a:endParaRPr lang="ru-RU"/>
          </a:p>
        </p:txBody>
      </p:sp>
      <p:pic>
        <p:nvPicPr>
          <p:cNvPr id="5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2132856"/>
            <a:ext cx="6336704" cy="3231654"/>
          </a:xfrm>
          <a:noFill/>
        </p:spPr>
        <p:txBody>
          <a:bodyPr wrap="square" rtlCol="0">
            <a:sp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bg1"/>
                </a:solidFill>
              </a:rPr>
              <a:t>Комплексный учебный курс «Основы религиозных культур и светской этики» является </a:t>
            </a:r>
            <a:r>
              <a:rPr lang="ru-RU" sz="4400" b="1" i="1" u="sng" dirty="0" smtClean="0">
                <a:solidFill>
                  <a:schemeClr val="bg1"/>
                </a:solidFill>
              </a:rPr>
              <a:t>светским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endParaRPr lang="ru-RU" dirty="0" smtClean="0">
              <a:solidFill>
                <a:schemeClr val="bg1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bg1"/>
                </a:solidFill>
              </a:rPr>
              <a:t>и </a:t>
            </a:r>
            <a:r>
              <a:rPr lang="ru-RU" dirty="0" smtClean="0">
                <a:solidFill>
                  <a:schemeClr val="bg1"/>
                </a:solidFill>
              </a:rPr>
              <a:t>не предполагает освоение религиозных учений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67838-B65B-4984-B866-A8710F8CB33D}" type="slidenum">
              <a:rPr lang="ru-RU" smtClean="0"/>
              <a:pPr/>
              <a:t>35</a:t>
            </a:fld>
            <a:endParaRPr lang="ru-RU"/>
          </a:p>
        </p:txBody>
      </p:sp>
      <p:pic>
        <p:nvPicPr>
          <p:cNvPr id="5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700808"/>
            <a:ext cx="8568952" cy="4555093"/>
          </a:xfrm>
          <a:noFill/>
        </p:spPr>
        <p:txBody>
          <a:bodyPr wrap="square" rtlCol="0">
            <a:spAutoFit/>
          </a:bodyPr>
          <a:lstStyle/>
          <a:p>
            <a:pPr marL="265113" indent="-265113" algn="just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AutoNum type="arabicParenR"/>
            </a:pPr>
            <a:r>
              <a:rPr lang="ru-RU" sz="2000" dirty="0" smtClean="0"/>
              <a:t>Знакомство </a:t>
            </a:r>
            <a:r>
              <a:rPr lang="ru-RU" sz="2000" dirty="0" smtClean="0"/>
              <a:t>обучающихся с основами православной, мусульманской, буддийской, иудейской культур, основами мировых культур и светской этики по выбору родителей (законных представителей);</a:t>
            </a:r>
          </a:p>
          <a:p>
            <a:pPr marL="265113" indent="-265113" algn="just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AutoNum type="arabicParenR"/>
            </a:pPr>
            <a:r>
              <a:rPr lang="ru-RU" sz="2000" dirty="0" smtClean="0"/>
              <a:t>Развитие представлений младшего подростка о значении нравственных норм и ценностей для достойной жизни личности, семьи, общества;</a:t>
            </a:r>
          </a:p>
          <a:p>
            <a:pPr marL="265113" indent="-265113" algn="just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AutoNum type="arabicParenR"/>
            </a:pPr>
            <a:r>
              <a:rPr lang="ru-RU" sz="2000" dirty="0" smtClean="0"/>
              <a:t>Обобщение знаний, понятий и представлений о духовной культуре и морали, полученных обучающимися в начальной школе, и формирование у них ценностно-смысловых мировоззренческих основ, обеспечивающих целостное восприятие отечественной истории и культуры при изучении гуманитарных предметов на ступени основной школы;</a:t>
            </a:r>
          </a:p>
          <a:p>
            <a:pPr marL="265113" indent="-265113" algn="just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AutoNum type="arabicParenR"/>
            </a:pPr>
            <a:r>
              <a:rPr lang="ru-RU" sz="2000" dirty="0" smtClean="0"/>
              <a:t>Развитие способностей младших школьников к общению в </a:t>
            </a:r>
            <a:r>
              <a:rPr lang="ru-RU" sz="2000" dirty="0" err="1" smtClean="0"/>
              <a:t>полиэтнической</a:t>
            </a:r>
            <a:r>
              <a:rPr lang="ru-RU" sz="2000" dirty="0" smtClean="0"/>
              <a:t> и </a:t>
            </a:r>
            <a:r>
              <a:rPr lang="ru-RU" sz="2000" dirty="0" err="1" smtClean="0"/>
              <a:t>многоконфессиональной</a:t>
            </a:r>
            <a:r>
              <a:rPr lang="ru-RU" sz="2000" dirty="0" smtClean="0"/>
              <a:t> среде на основе взаимного уважения и диалога во имя общественного мира и согласия.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67838-B65B-4984-B866-A8710F8CB33D}" type="slidenum">
              <a:rPr lang="ru-RU" smtClean="0"/>
              <a:pPr/>
              <a:t>36</a:t>
            </a:fld>
            <a:endParaRPr lang="ru-RU"/>
          </a:p>
        </p:txBody>
      </p:sp>
      <p:pic>
        <p:nvPicPr>
          <p:cNvPr id="5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859216" cy="1210146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Задачи учебного комплексного курса</a:t>
            </a:r>
            <a:r>
              <a:rPr lang="ru-RU" sz="2800" b="1" dirty="0" smtClean="0"/>
              <a:t>:</a:t>
            </a:r>
            <a:endParaRPr lang="ru-RU" sz="2800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7524" y="1772816"/>
            <a:ext cx="8568952" cy="4755148"/>
          </a:xfrm>
          <a:noFill/>
        </p:spPr>
        <p:txBody>
          <a:bodyPr wrap="square" rtlCol="0"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принятие </a:t>
            </a:r>
            <a:r>
              <a:rPr lang="ru-RU" sz="2400" dirty="0" smtClean="0">
                <a:solidFill>
                  <a:schemeClr val="bg1"/>
                </a:solidFill>
              </a:rPr>
              <a:t>нормативного правового акта федерального уровня, в соответствии с которым курс ОРКСЭ с 1 сентября 2012/13 учебного года будет включено в </a:t>
            </a:r>
            <a:r>
              <a:rPr lang="ru-RU" sz="2400" dirty="0" smtClean="0">
                <a:solidFill>
                  <a:schemeClr val="bg1"/>
                </a:solidFill>
              </a:rPr>
              <a:t>обязательную </a:t>
            </a:r>
            <a:r>
              <a:rPr lang="ru-RU" sz="2400" dirty="0" smtClean="0">
                <a:solidFill>
                  <a:schemeClr val="bg1"/>
                </a:solidFill>
              </a:rPr>
              <a:t>часть образовательной </a:t>
            </a:r>
            <a:r>
              <a:rPr lang="ru-RU" sz="2400" dirty="0" smtClean="0">
                <a:solidFill>
                  <a:schemeClr val="bg1"/>
                </a:solidFill>
              </a:rPr>
              <a:t>программы </a:t>
            </a:r>
            <a:r>
              <a:rPr lang="ru-RU" sz="2400" dirty="0" smtClean="0">
                <a:solidFill>
                  <a:schemeClr val="bg1"/>
                </a:solidFill>
              </a:rPr>
              <a:t>4-го класса начальной школы в объеме 34 часа (1 час в неделю) в течение всего учебного </a:t>
            </a:r>
            <a:r>
              <a:rPr lang="ru-RU" sz="2400" dirty="0" smtClean="0">
                <a:solidFill>
                  <a:schemeClr val="bg1"/>
                </a:solidFill>
              </a:rPr>
              <a:t>года</a:t>
            </a:r>
          </a:p>
          <a:p>
            <a:pPr marL="0" indent="0" algn="just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В </a:t>
            </a:r>
            <a:r>
              <a:rPr lang="ru-RU" sz="2400" dirty="0" smtClean="0">
                <a:solidFill>
                  <a:schemeClr val="bg1"/>
                </a:solidFill>
              </a:rPr>
              <a:t>настоящее время Минобрнауки России подготовлен проект приказа федерального компонента, государственного стандарта общего образования за счет регионального </a:t>
            </a:r>
            <a:r>
              <a:rPr lang="ru-RU" sz="2400" dirty="0" smtClean="0">
                <a:solidFill>
                  <a:schemeClr val="bg1"/>
                </a:solidFill>
              </a:rPr>
              <a:t>компонента</a:t>
            </a:r>
            <a:r>
              <a:rPr lang="ru-RU" sz="2400" dirty="0" smtClean="0">
                <a:solidFill>
                  <a:schemeClr val="bg1"/>
                </a:solidFill>
              </a:rPr>
              <a:t>, отводимого на освоение основных образовательных программ общего образования, включая программу по курсу ОРКСЭ, который будет утвержден в установленном </a:t>
            </a:r>
            <a:r>
              <a:rPr lang="ru-RU" sz="2400" dirty="0" smtClean="0">
                <a:solidFill>
                  <a:schemeClr val="bg1"/>
                </a:solidFill>
              </a:rPr>
              <a:t>порядке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67838-B65B-4984-B866-A8710F8CB33D}" type="slidenum">
              <a:rPr lang="ru-RU" smtClean="0"/>
              <a:pPr/>
              <a:t>37</a:t>
            </a:fld>
            <a:endParaRPr lang="ru-RU"/>
          </a:p>
        </p:txBody>
      </p:sp>
      <p:pic>
        <p:nvPicPr>
          <p:cNvPr id="5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859216" cy="1210146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План мероприятий предусматривает</a:t>
            </a:r>
            <a:endParaRPr lang="ru-RU" sz="2800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988840"/>
            <a:ext cx="7938628" cy="4462760"/>
          </a:xfrm>
          <a:noFill/>
        </p:spPr>
        <p:txBody>
          <a:bodyPr wrap="square" rtlCol="0">
            <a:spAutoFit/>
          </a:bodyPr>
          <a:lstStyle/>
          <a:p>
            <a:pPr marL="357188" lvl="1" indent="-357188">
              <a:spcBef>
                <a:spcPts val="0"/>
              </a:spcBef>
              <a:spcAft>
                <a:spcPts val="1200"/>
              </a:spcAft>
            </a:pPr>
            <a:r>
              <a:rPr lang="ru-RU" sz="2400" dirty="0" smtClean="0">
                <a:solidFill>
                  <a:schemeClr val="bg1"/>
                </a:solidFill>
              </a:rPr>
              <a:t>Социально-психологические особенности обучающихся данного возраста (бесконфликтность, мягкость, доброта, сопереживание) созвучны содержанию курса ОРКСЭ</a:t>
            </a:r>
          </a:p>
          <a:p>
            <a:pPr marL="357188" lvl="1" indent="-357188">
              <a:spcBef>
                <a:spcPts val="0"/>
              </a:spcBef>
              <a:spcAft>
                <a:spcPts val="1200"/>
              </a:spcAft>
            </a:pPr>
            <a:r>
              <a:rPr lang="ru-RU" sz="2400" dirty="0" smtClean="0">
                <a:solidFill>
                  <a:schemeClr val="bg1"/>
                </a:solidFill>
              </a:rPr>
              <a:t>К 4-му классу, как правило, установлены доверительные взаимоотношения между учителем начальной школы, обучающимися и их родителями, что способствует эффективности усвоения курса ОРКСЭ</a:t>
            </a:r>
          </a:p>
          <a:p>
            <a:pPr marL="357188" lvl="1" indent="-357188">
              <a:spcBef>
                <a:spcPts val="0"/>
              </a:spcBef>
              <a:spcAft>
                <a:spcPts val="1200"/>
              </a:spcAft>
            </a:pPr>
            <a:r>
              <a:rPr lang="ru-RU" sz="2400" dirty="0" smtClean="0">
                <a:solidFill>
                  <a:schemeClr val="bg1"/>
                </a:solidFill>
              </a:rPr>
              <a:t>В 4-м классе отсутствует дополнительная умственная и эмоциональная нагрузка, вызванная увеличением количества изучаемых предметов на второй ступени обучения, сменой педагогов и другими факторами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67838-B65B-4984-B866-A8710F8CB33D}" type="slidenum">
              <a:rPr lang="ru-RU" smtClean="0"/>
              <a:pPr/>
              <a:t>38</a:t>
            </a:fld>
            <a:endParaRPr lang="ru-RU"/>
          </a:p>
        </p:txBody>
      </p:sp>
      <p:pic>
        <p:nvPicPr>
          <p:cNvPr id="5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859216" cy="1210146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Выбор 4-го класса для преподавания курса ОРКСЭ обусловлен несколькими причинами:</a:t>
            </a:r>
            <a:endParaRPr lang="ru-RU" sz="28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5536" y="1916832"/>
            <a:ext cx="83529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Вопрос </a:t>
            </a:r>
            <a:r>
              <a:rPr lang="ru-RU" sz="2400" dirty="0" smtClean="0">
                <a:solidFill>
                  <a:schemeClr val="bg1"/>
                </a:solidFill>
              </a:rPr>
              <a:t>расширения курса ОРКСЭ и обязательного преподавания его на всех ступенях школьного образования Минобрнауки России полагает целесообразным тщательно проработать после подведения итогов введения апробированного курса ОРКСЭ во всех регионах Российской Федерации после окончания 2012/13 учебного </a:t>
            </a:r>
            <a:r>
              <a:rPr lang="ru-RU" sz="2400" dirty="0" smtClean="0">
                <a:solidFill>
                  <a:schemeClr val="bg1"/>
                </a:solidFill>
              </a:rPr>
              <a:t>года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ru-RU" sz="24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Кроме </a:t>
            </a:r>
            <a:r>
              <a:rPr lang="ru-RU" sz="2400" dirty="0" smtClean="0">
                <a:solidFill>
                  <a:schemeClr val="bg1"/>
                </a:solidFill>
              </a:rPr>
              <a:t>того, в настоящее время образовательные учреждения имеют право самостоятельно вводить в образовательную программу востребованные обучающимися и их родителями курсы в рамках регионального и школьного </a:t>
            </a:r>
            <a:r>
              <a:rPr lang="ru-RU" sz="2400" dirty="0" smtClean="0">
                <a:solidFill>
                  <a:schemeClr val="bg1"/>
                </a:solidFill>
              </a:rPr>
              <a:t>компонентов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67838-B65B-4984-B866-A8710F8CB33D}" type="slidenum">
              <a:rPr lang="ru-RU" smtClean="0"/>
              <a:pPr/>
              <a:t>39</a:t>
            </a:fld>
            <a:endParaRPr lang="ru-RU"/>
          </a:p>
        </p:txBody>
      </p:sp>
      <p:pic>
        <p:nvPicPr>
          <p:cNvPr id="4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Правовые основы преподавания ОРКСЭ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6084" y="1844823"/>
            <a:ext cx="8231832" cy="460851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400" dirty="0" smtClean="0"/>
              <a:t>Проведение апробации ОРКСЭ осуществлялось во исполнение: 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sz="2400" dirty="0" smtClean="0"/>
              <a:t>Поручения Президента Российской Федерации от 2 августа 2009 г.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sz="2400" i="1" dirty="0" smtClean="0"/>
              <a:t>Распоряжения Председателя Правительства Российской Федерации от 11 августа 2009 г.</a:t>
            </a:r>
            <a:endParaRPr lang="ru-RU" sz="2400" dirty="0" smtClean="0"/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sz="2400" dirty="0" smtClean="0"/>
              <a:t>Распоряжения Правительства Российской Федерации от 29.10.09 г. № </a:t>
            </a:r>
            <a:r>
              <a:rPr lang="ru-RU" sz="2400" dirty="0" smtClean="0"/>
              <a:t>1578-р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4</a:t>
            </a:fld>
            <a:endParaRPr lang="ru-RU"/>
          </a:p>
        </p:txBody>
      </p:sp>
      <p:pic>
        <p:nvPicPr>
          <p:cNvPr id="5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Правовые основы преподавания ОРКСЭ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43912" y="1844823"/>
            <a:ext cx="6456176" cy="4608513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</a:p>
          <a:p>
            <a:pPr marL="0" indent="0" algn="ctr">
              <a:spcBef>
                <a:spcPts val="0"/>
              </a:spcBef>
              <a:spcAft>
                <a:spcPts val="1800"/>
              </a:spcAft>
              <a:buNone/>
            </a:pPr>
            <a:endParaRPr lang="ru-RU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Руководство апробацией курса ОРКСЭ в 21 субъекте РФ осуществляло Минобрнауки России</a:t>
            </a:r>
          </a:p>
          <a:p>
            <a:pPr marL="0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ctr"/>
            <a:endParaRPr lang="ru-RU" sz="2800" dirty="0" smtClean="0">
              <a:solidFill>
                <a:schemeClr val="bg1"/>
              </a:solidFill>
            </a:endParaRPr>
          </a:p>
          <a:p>
            <a:pPr algn="ctr"/>
            <a:endParaRPr lang="ru-RU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5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Правовые основы преподавания ОРКСЭ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3"/>
            <a:ext cx="8280920" cy="460851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ru-RU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Координацию всей работы по подготовке и введению преподавания ОРКСЭ в 9980 общеобразовательных школах в 21 субъекте РФ осуществлял Межведомственный координационный совет (МКС), образованный при Минобрнауки России (приказ №667 от 24 ноября 2009 года)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ru-RU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период апробации прошло 7 заседаний </a:t>
            </a: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МКС</a:t>
            </a:r>
            <a:endParaRPr lang="ru-RU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6</a:t>
            </a:fld>
            <a:endParaRPr lang="ru-RU"/>
          </a:p>
        </p:txBody>
      </p:sp>
      <p:pic>
        <p:nvPicPr>
          <p:cNvPr id="5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Межведомственный координационный совет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844823"/>
            <a:ext cx="8686800" cy="460851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Наиболее значимым результатом может являться четкий, устойчивый, согласованный и регламентированный характер взаимодействия всех участников апробации на федеральном, регионально-муниципальном и школьном уровнях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04863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Особо следует подчеркнуть успешную согласовательную и организационно-исполнительную роль Межведомственного координационного совета (МКС) под руководством министра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Фурсенко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А.А.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7</a:t>
            </a:fld>
            <a:endParaRPr lang="ru-RU"/>
          </a:p>
        </p:txBody>
      </p:sp>
      <p:pic>
        <p:nvPicPr>
          <p:cNvPr id="6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Межведомственный координационный совет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844823"/>
            <a:ext cx="8686800" cy="4608513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ходе работы МКС а полном объеме решались проблемы организационно-содержательного характера; настойчиво и демократично преодолевались трудности межконфессионального общения</a:t>
            </a:r>
          </a:p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работе МКС активно участвовали представители администраций федеральных округов и субъектов РФ, педагогической общественности</a:t>
            </a:r>
          </a:p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Особую значимость имели открытые заседания МКС с участием слушателей курсов ОРКСЭ. Совет четко организовал контроль за исполнением принимаемых решений, что позволило обеспечить реализацию проекта в намеченные сроки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8</a:t>
            </a:fld>
            <a:endParaRPr lang="ru-RU"/>
          </a:p>
        </p:txBody>
      </p:sp>
      <p:pic>
        <p:nvPicPr>
          <p:cNvPr id="6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Апробация комплексного учебного курса ОРКСЭ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844823"/>
            <a:ext cx="8686800" cy="460851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Апробация курса ОРКСЭ была начата в 4-й четверти 2009-2010 учебного года в 19 субъектах РФ в 9 729 школах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апробации приняли участие 236 545 учащихся 4-х классов и 15 145 учителей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2010-2011 учебном году апробация курса продолжилась уже в 21 субъекте РФ, в 9 980 школах. В ней приняли участие  242 902  учащихся  и 16 266 учителей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ru-RU" sz="2400" dirty="0" smtClean="0">
              <a:solidFill>
                <a:srgbClr val="FF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E05B-CCEB-4DFD-93EB-2AF0B56573B7}" type="slidenum">
              <a:rPr lang="ru-RU" smtClean="0"/>
              <a:pPr/>
              <a:t>9</a:t>
            </a:fld>
            <a:endParaRPr lang="ru-RU"/>
          </a:p>
        </p:txBody>
      </p:sp>
      <p:pic>
        <p:nvPicPr>
          <p:cNvPr id="6" name="Picture 2" descr="C:\Documents and Settings\tokmakova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>
            <a:lum bright="100000" contrast="-69000"/>
          </a:blip>
          <a:srcRect/>
          <a:stretch>
            <a:fillRect/>
          </a:stretch>
        </p:blipFill>
        <p:spPr bwMode="auto">
          <a:xfrm>
            <a:off x="107505" y="116633"/>
            <a:ext cx="592542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0">
      <a:dk1>
        <a:srgbClr val="FFFFF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2911</Words>
  <Application>Microsoft Office PowerPoint</Application>
  <PresentationFormat>Экран (4:3)</PresentationFormat>
  <Paragraphs>415</Paragraphs>
  <Slides>39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Тема Office</vt:lpstr>
      <vt:lpstr>Концепция и структура комплексного учебного курса </vt:lpstr>
      <vt:lpstr>Итоги апробации комплексного учебного курса   "Основы  религиозных культур  и светской этики"  в 2009-2011годах</vt:lpstr>
      <vt:lpstr>Правовые основы преподавания ОРКСЭ</vt:lpstr>
      <vt:lpstr>Правовые основы преподавания ОРКСЭ</vt:lpstr>
      <vt:lpstr>Правовые основы преподавания ОРКСЭ</vt:lpstr>
      <vt:lpstr>Правовые основы преподавания ОРКСЭ</vt:lpstr>
      <vt:lpstr>Межведомственный координационный совет</vt:lpstr>
      <vt:lpstr>Межведомственный координационный совет</vt:lpstr>
      <vt:lpstr>Апробация комплексного учебного курса ОРКСЭ</vt:lpstr>
      <vt:lpstr>Апробация комплексного учебного курса ОРКСЭ</vt:lpstr>
      <vt:lpstr>Апробация комплексного учебного курса ОРКСЭ</vt:lpstr>
      <vt:lpstr>Организация дополнительного повышения квалификации</vt:lpstr>
      <vt:lpstr>Предстоит в 2011-2012 учебном году</vt:lpstr>
      <vt:lpstr>Нормативно-правовое обеспечение апробации</vt:lpstr>
      <vt:lpstr>Учебно-методическое сопровождение</vt:lpstr>
      <vt:lpstr>Обеспечение свободы выбора модулей ОРКСЭ, работа с родителями и общественностью</vt:lpstr>
      <vt:lpstr>Формирование положительного педагогического опыта преподавания курса ОРКСЭ</vt:lpstr>
      <vt:lpstr>Проблемы и возникающие трудности при реализации курса ОРКСЭ</vt:lpstr>
      <vt:lpstr>Итоговые результаты апробации курса ОРКСЭ в 21субъекте РФ:</vt:lpstr>
      <vt:lpstr>По результатам мониторинга </vt:lpstr>
      <vt:lpstr> Итоги апробации  учебного курса </vt:lpstr>
      <vt:lpstr>  Итоги апробации  учебного курса </vt:lpstr>
      <vt:lpstr>  Итоги апробации  учебного курса </vt:lpstr>
      <vt:lpstr>Слайд 24</vt:lpstr>
      <vt:lpstr>Характерная особенность комплексного учебного курса «Основы религиозных культур  и светской этики» – </vt:lpstr>
      <vt:lpstr>Разработка примерной структуры шести учебных пособий по комплексному курсу</vt:lpstr>
      <vt:lpstr>Преподавание знаний о религиозных культурах и светской этике</vt:lpstr>
      <vt:lpstr>В результате обучения в рамках этого курса</vt:lpstr>
      <vt:lpstr>Слайд 29</vt:lpstr>
      <vt:lpstr>Слайд 30</vt:lpstr>
      <vt:lpstr>Слайд 31</vt:lpstr>
      <vt:lpstr>Слайд 32</vt:lpstr>
      <vt:lpstr>Итоговый контроль результативности освоения комплексного курса</vt:lpstr>
      <vt:lpstr>Слайд 34</vt:lpstr>
      <vt:lpstr>Слайд 35</vt:lpstr>
      <vt:lpstr>Задачи учебного комплексного курса:</vt:lpstr>
      <vt:lpstr>План мероприятий предусматривает</vt:lpstr>
      <vt:lpstr>Выбор 4-го класса для преподавания курса ОРКСЭ обусловлен несколькими причинами:</vt:lpstr>
      <vt:lpstr>Слайд 39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tokmakova</dc:creator>
  <cp:lastModifiedBy>tokmakova</cp:lastModifiedBy>
  <cp:revision>64</cp:revision>
  <dcterms:created xsi:type="dcterms:W3CDTF">2011-05-18T10:06:39Z</dcterms:created>
  <dcterms:modified xsi:type="dcterms:W3CDTF">2011-11-30T11:49:41Z</dcterms:modified>
</cp:coreProperties>
</file>