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8"/>
  </p:notesMasterIdLst>
  <p:sldIdLst>
    <p:sldId id="346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87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302" r:id="rId30"/>
    <p:sldId id="303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3" r:id="rId84"/>
    <p:sldId id="344" r:id="rId85"/>
    <p:sldId id="342" r:id="rId86"/>
    <p:sldId id="345" r:id="rId8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20303-95DD-4233-BE01-76617CFC727F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4DB94-5B46-441C-96F6-6A1D313D5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4DB94-5B46-441C-96F6-6A1D313D55A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7342" y="2214554"/>
            <a:ext cx="3776658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Растительный и животный мир Дагестана</a:t>
            </a:r>
            <a:endParaRPr lang="ru-RU" b="1" dirty="0"/>
          </a:p>
        </p:txBody>
      </p:sp>
      <p:pic>
        <p:nvPicPr>
          <p:cNvPr id="1026" name="Picture 2" descr="http://moluch.ru/blmcbn/5388/m79eaf0e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2863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Дуб</a:t>
            </a:r>
            <a:endParaRPr lang="ru-RU" dirty="0"/>
          </a:p>
        </p:txBody>
      </p:sp>
      <p:pic>
        <p:nvPicPr>
          <p:cNvPr id="4" name="Содержимое 3" descr="http://img1.liveinternet.ru/images/attach/c/1/60/46/60046554_1275989153_6768831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80188" y="1554163"/>
            <a:ext cx="373602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Ольха  черная</a:t>
            </a:r>
            <a:endParaRPr lang="ru-RU" dirty="0"/>
          </a:p>
        </p:txBody>
      </p:sp>
      <p:pic>
        <p:nvPicPr>
          <p:cNvPr id="4" name="Содержимое 3" descr="http://medprep.info/img/herb/1237_1303_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6264695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Клен</a:t>
            </a:r>
            <a:endParaRPr lang="ru-RU" dirty="0"/>
          </a:p>
        </p:txBody>
      </p:sp>
      <p:pic>
        <p:nvPicPr>
          <p:cNvPr id="4" name="Содержимое 3" descr="http://im8-tub-ru.yandex.net/i?id=86451540-52-72&amp;n=21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695700" y="3102769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4-tub-ru.yandex.net/i?id=102016227-69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916832"/>
            <a:ext cx="331236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Лещина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onua.com.ua/uploads/posts/2009-06/thumbs/1244046325_55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73497" y="1554163"/>
            <a:ext cx="614940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Грецкий  орех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gallery.forum-grad.ru/files/4/8/3/6/4/6228121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38429" y="1554163"/>
            <a:ext cx="381954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Самурский</a:t>
            </a:r>
            <a:r>
              <a:rPr lang="ru-RU" dirty="0" smtClean="0"/>
              <a:t>  лес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www.edebiyatdefteri.com/resim/resimli_siir/buyuk/406487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Дельта реки  Самур</a:t>
            </a:r>
            <a:endParaRPr lang="ru-RU" dirty="0"/>
          </a:p>
        </p:txBody>
      </p:sp>
      <p:pic>
        <p:nvPicPr>
          <p:cNvPr id="4" name="Содержимое 3" descr="http://www.odnoselchane.ru/images/pages/pages/sm_users_img321737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3728" y="1554163"/>
            <a:ext cx="678894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Лианы  в  </a:t>
            </a:r>
            <a:r>
              <a:rPr lang="ru-RU" dirty="0" err="1" smtClean="0"/>
              <a:t>Самурском</a:t>
            </a:r>
            <a:r>
              <a:rPr lang="ru-RU" dirty="0" smtClean="0"/>
              <a:t>  лесу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100dorog.ru/upload/contents/422/2010121502303346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39546" y="1554163"/>
            <a:ext cx="301730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Дикий виноград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img-3.photosight.ru/ec9/3457578_larg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56084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Плющ</a:t>
            </a:r>
            <a:endParaRPr lang="ru-RU" dirty="0"/>
          </a:p>
        </p:txBody>
      </p:sp>
      <p:pic>
        <p:nvPicPr>
          <p:cNvPr id="4" name="Содержимое 3" descr="http://www.myjane.ru/pics/060510/7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408712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Полынь</a:t>
            </a:r>
            <a:endParaRPr lang="ru-RU" dirty="0"/>
          </a:p>
        </p:txBody>
      </p:sp>
      <p:pic>
        <p:nvPicPr>
          <p:cNvPr id="4" name="Содержимое 3" descr="http://900igr.net/datai/geografija/Palearkticheskaja/0013-044-Pustyni-Rastenija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5385" y="1554163"/>
            <a:ext cx="678563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Павой-лиана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www.fito.of.by/belflow/img/calsep_347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77691" y="1554163"/>
            <a:ext cx="314101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Обвойник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www.agaclar.net/forum/attachments/bu-bitkinin-adi-nedir/239161d1312753796-periploca-20graeca-2004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3062" y="1564481"/>
            <a:ext cx="601027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Кизил</a:t>
            </a:r>
            <a:endParaRPr lang="ru-RU" dirty="0"/>
          </a:p>
        </p:txBody>
      </p:sp>
      <p:pic>
        <p:nvPicPr>
          <p:cNvPr id="4" name="Содержимое 3" descr="http://expres.ua/gfx/recept/kyzy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8136904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Айва</a:t>
            </a:r>
            <a:endParaRPr lang="ru-RU" dirty="0"/>
          </a:p>
        </p:txBody>
      </p:sp>
      <p:pic>
        <p:nvPicPr>
          <p:cNvPr id="4" name="Содержимое 3" descr="http://gallery.forum-grad.ru/files/4/8/3/6/4/i77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29383" y="1554163"/>
            <a:ext cx="603763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Мушмула</a:t>
            </a:r>
            <a:endParaRPr lang="ru-RU" dirty="0"/>
          </a:p>
        </p:txBody>
      </p:sp>
      <p:pic>
        <p:nvPicPr>
          <p:cNvPr id="4" name="Содержимое 3" descr="http://www.derbentobrugukoyu.com/FileUpload/ks370157/File/musmula_83631%5B1%5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7"/>
            <a:ext cx="7560839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Алыча</a:t>
            </a:r>
            <a:endParaRPr lang="ru-RU" dirty="0"/>
          </a:p>
        </p:txBody>
      </p:sp>
      <p:pic>
        <p:nvPicPr>
          <p:cNvPr id="4" name="Содержимое 3" descr="http://bms.24open.ru/images/883bb81773f895b9dd76e5c6721691af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62187" y="2074069"/>
            <a:ext cx="477202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Боярышник</a:t>
            </a:r>
            <a:endParaRPr lang="ru-RU" dirty="0"/>
          </a:p>
        </p:txBody>
      </p:sp>
      <p:pic>
        <p:nvPicPr>
          <p:cNvPr id="4" name="Содержимое 3" descr="http://www.vashsad.ua/downloads/image/encyclopedia/4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66950" y="2031206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Свидина</a:t>
            </a:r>
            <a:endParaRPr lang="ru-RU" dirty="0"/>
          </a:p>
        </p:txBody>
      </p:sp>
      <p:pic>
        <p:nvPicPr>
          <p:cNvPr id="4" name="Содержимое 3" descr="http://www.treespk.ru/upload/resize_cache/iblock/601/350_1000_10240811ca8906714d1a9f41f2f5b358d/6011be496ccd8b3d4f32962e0fbd0f6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571531" cy="497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Животные  </a:t>
            </a:r>
            <a:r>
              <a:rPr lang="ru-RU" dirty="0" err="1" smtClean="0"/>
              <a:t>Самурского</a:t>
            </a:r>
            <a:r>
              <a:rPr lang="ru-RU" dirty="0" smtClean="0"/>
              <a:t>  леса</a:t>
            </a:r>
            <a:br>
              <a:rPr lang="ru-RU" dirty="0" smtClean="0"/>
            </a:br>
            <a:r>
              <a:rPr lang="ru-RU" dirty="0" smtClean="0"/>
              <a:t>Косуля</a:t>
            </a:r>
            <a:endParaRPr lang="ru-RU" dirty="0"/>
          </a:p>
        </p:txBody>
      </p:sp>
      <p:pic>
        <p:nvPicPr>
          <p:cNvPr id="4" name="Содержимое 3" descr="http://gazeta.a42.ru/images/lenta/13807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77252" y="1554163"/>
            <a:ext cx="414189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Камышовый  кот</a:t>
            </a:r>
            <a:endParaRPr lang="ru-RU" dirty="0"/>
          </a:p>
        </p:txBody>
      </p:sp>
      <p:pic>
        <p:nvPicPr>
          <p:cNvPr id="4" name="Содержимое 3" descr="http://animalsmore.files.wordpress.com/2010/08/jungle-cat1.jpg?w=600&amp;h=49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88467" y="1554163"/>
            <a:ext cx="551946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Серая полынь </a:t>
            </a:r>
            <a:endParaRPr lang="ru-RU" dirty="0"/>
          </a:p>
        </p:txBody>
      </p:sp>
      <p:pic>
        <p:nvPicPr>
          <p:cNvPr id="4" name="Содержимое 3" descr="http://fromserge.narod.ru/Artemisia/Artemisia_ludoviciana_Silver_King_White_sage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Кавказский  фазан</a:t>
            </a:r>
            <a:endParaRPr lang="ru-RU" dirty="0"/>
          </a:p>
        </p:txBody>
      </p:sp>
      <p:pic>
        <p:nvPicPr>
          <p:cNvPr id="4" name="Содержимое 3" descr="http://www.agroru.com/upload/images/74/745623/1x640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Кабан</a:t>
            </a:r>
            <a:endParaRPr lang="ru-RU" dirty="0"/>
          </a:p>
        </p:txBody>
      </p:sp>
      <p:pic>
        <p:nvPicPr>
          <p:cNvPr id="4" name="Содержимое 3" descr="http://32.unise.ru/files/news/2012/11/06/news_06112012_5621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4211" y="1554163"/>
            <a:ext cx="662797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Выдра</a:t>
            </a:r>
            <a:endParaRPr lang="ru-RU" dirty="0"/>
          </a:p>
        </p:txBody>
      </p:sp>
      <p:pic>
        <p:nvPicPr>
          <p:cNvPr id="4" name="Содержимое 3" descr="http://img1.liveinternet.ru/images/attach/c/2/70/330/70330886_vydra_neship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65456" y="1554163"/>
            <a:ext cx="636548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Куница</a:t>
            </a:r>
            <a:endParaRPr lang="ru-RU" dirty="0"/>
          </a:p>
        </p:txBody>
      </p:sp>
      <p:pic>
        <p:nvPicPr>
          <p:cNvPr id="4" name="Содержимое 3" descr="http://www.valstietis.lt/var/ezwebin_site/storage/images/pradzia/patarimai/zvejyba-ir-medziokle/kretingiskius-puola-kiaunes/1431279-1-lit-LT/Kretingiskius-puola-kiaunes_img_newsarticle560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81200" y="1816894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Енот</a:t>
            </a:r>
            <a:endParaRPr lang="ru-RU" dirty="0"/>
          </a:p>
        </p:txBody>
      </p:sp>
      <p:pic>
        <p:nvPicPr>
          <p:cNvPr id="4" name="Содержимое 3" descr="http://www.zagony.ru/admin_new/foto/2009-2-19/1235048833/fotopodborka_chetverga_101_foto_38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52239" y="1554163"/>
            <a:ext cx="559192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Животный  мир  полупустынь</a:t>
            </a:r>
            <a:br>
              <a:rPr lang="ru-RU" dirty="0" smtClean="0"/>
            </a:br>
            <a:r>
              <a:rPr lang="ru-RU" dirty="0" smtClean="0"/>
              <a:t>Барсук</a:t>
            </a:r>
            <a:endParaRPr lang="ru-RU" dirty="0"/>
          </a:p>
        </p:txBody>
      </p:sp>
      <p:pic>
        <p:nvPicPr>
          <p:cNvPr id="4" name="Содержимое 3" descr="http://dompolnajachasa.at.ua/_pu/17/36187203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Тушканчик</a:t>
            </a:r>
            <a:endParaRPr lang="ru-RU" dirty="0"/>
          </a:p>
        </p:txBody>
      </p:sp>
      <p:pic>
        <p:nvPicPr>
          <p:cNvPr id="4" name="Содержимое 3" descr="http://szmn.sbras.ru/picts/Mammalia/Allactaga_elater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13690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Песчанки</a:t>
            </a:r>
            <a:endParaRPr lang="ru-RU" dirty="0"/>
          </a:p>
        </p:txBody>
      </p:sp>
      <p:pic>
        <p:nvPicPr>
          <p:cNvPr id="4" name="Содержимое 3" descr="http://s015.radikal.ru/i333/1206/ce/dc1b1e598fd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784976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  слепыш  занесен в международную Красную  Книгу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chiburyastik.ru/uploads/posts/2011-03/1223475508_giant_mole_rat00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802568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Лисица- корсак</a:t>
            </a:r>
            <a:endParaRPr lang="ru-RU" dirty="0"/>
          </a:p>
        </p:txBody>
      </p:sp>
      <p:pic>
        <p:nvPicPr>
          <p:cNvPr id="4" name="Содержимое 3" descr="http://forum.ngs.ru/preview/forum/upload_files/1ac22a185ca952555ae306ee1652c450_90c9a6a9ce56d7b5cb65275b23166e0a_131045281614_800px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61730" y="1554163"/>
            <a:ext cx="677293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Верблюжья  колючка</a:t>
            </a:r>
            <a:endParaRPr lang="ru-RU" dirty="0"/>
          </a:p>
        </p:txBody>
      </p:sp>
      <p:pic>
        <p:nvPicPr>
          <p:cNvPr id="4" name="Содержимое 3" descr="http://venividi.ru/files/img/5880/11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14450" y="1602581"/>
            <a:ext cx="66675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Сайгак - степная антилопа, - внесена  в Красную книгу Всемирного союза охраны природы</a:t>
            </a:r>
            <a:br>
              <a:rPr lang="ru-RU" sz="2000" dirty="0" smtClean="0"/>
            </a:br>
            <a:r>
              <a:rPr lang="ru-RU" sz="2000" dirty="0" smtClean="0"/>
              <a:t>Это удивительное животное, пережившее мамонтов и тарпанов, туров и диких лошадей, оказалось на грани исчезновения.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www.technologijos.lt/upload/image/n/mokslas/gamta_ir_biologija/S-26500/nuotrauka-50523/antilopes_10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77313" y="1554163"/>
            <a:ext cx="614177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dirty="0" smtClean="0"/>
              <a:t>Орел-  могильник. </a:t>
            </a:r>
            <a:r>
              <a:rPr lang="ru-RU" sz="1800" b="1" u="sng" dirty="0" smtClean="0"/>
              <a:t>Свое прозвище могильник получил из-за характерной для него манеры присаживаться на отдых на вершины могильных курганов или особых глинобитных построек, обозначающих места захоронений.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http://www.birds-online.ru/wiki/images/b/b8/AquHel_photo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64542" y="1554163"/>
            <a:ext cx="33673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Орел- </a:t>
            </a:r>
            <a:r>
              <a:rPr lang="ru-RU" dirty="0" err="1" smtClean="0"/>
              <a:t>курганник</a:t>
            </a:r>
            <a:endParaRPr lang="ru-RU" dirty="0"/>
          </a:p>
        </p:txBody>
      </p:sp>
      <p:pic>
        <p:nvPicPr>
          <p:cNvPr id="4" name="Содержимое 3" descr="http://www.hawar-islands.com/blog/media/blogs/kuwait/I-Eagle_J3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1605" y="1554163"/>
            <a:ext cx="679318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Жаворонок</a:t>
            </a:r>
            <a:endParaRPr lang="ru-RU" dirty="0"/>
          </a:p>
        </p:txBody>
      </p:sp>
      <p:pic>
        <p:nvPicPr>
          <p:cNvPr id="4" name="Содержимое 3" descr="http://www.zoovet.ru/pet/698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777686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Предгорный  Дагестан</a:t>
            </a:r>
            <a:endParaRPr lang="ru-RU" dirty="0"/>
          </a:p>
        </p:txBody>
      </p:sp>
      <p:pic>
        <p:nvPicPr>
          <p:cNvPr id="4" name="Содержимое 3" descr="http://kk.convdocs.org/pars_docs/refs/86/85310/85310_html_m6e3e7f7c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799288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dirty="0" smtClean="0"/>
              <a:t>Держи - дерево. У этого дерева два вида колючек. С одной стороны ветки колючки прямые и направлены косо вверх, а с противоположной стороны они кривые, как рыболовные крючки. Первые колют, а вторые не выпускают. Так что в эти заросли лучше не попадать.</a:t>
            </a:r>
            <a:br>
              <a:rPr lang="ru-RU" sz="1400" dirty="0" smtClean="0"/>
            </a:br>
            <a:r>
              <a:rPr lang="ru-RU" sz="1400" dirty="0" smtClean="0"/>
              <a:t>Другое название «</a:t>
            </a:r>
            <a:r>
              <a:rPr lang="ru-RU" sz="1400" dirty="0" err="1" smtClean="0"/>
              <a:t>палиурус</a:t>
            </a:r>
            <a:r>
              <a:rPr lang="ru-RU" sz="1400" dirty="0" smtClean="0"/>
              <a:t>» - от </a:t>
            </a:r>
            <a:r>
              <a:rPr lang="ru-RU" sz="1400" dirty="0" err="1" smtClean="0"/>
              <a:t>греч.Paliurus</a:t>
            </a:r>
            <a:r>
              <a:rPr lang="ru-RU" sz="1400" dirty="0" smtClean="0"/>
              <a:t>  - так назывался колючий кустарник для живых изгородей. Еще одно название – «Христовы тернии».Считается, что именно из этого растения римляне сплели терновый венец для Иисуса Христа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" name="Содержимое 3" descr="http://bi-summerschool2007.narod.ru/flowers/sev46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47240" y="1866424"/>
            <a:ext cx="5201920" cy="390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Крушина  Палласа</a:t>
            </a:r>
            <a:endParaRPr lang="ru-RU" dirty="0"/>
          </a:p>
        </p:txBody>
      </p:sp>
      <p:pic>
        <p:nvPicPr>
          <p:cNvPr id="4" name="Содержимое 3" descr="http://fitoapteka.com/cache/imagick_971abf170ca62aad0930daa6eb723937ee382998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78120" y="1554163"/>
            <a:ext cx="334016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Пушистый дуб</a:t>
            </a:r>
            <a:endParaRPr lang="ru-RU" dirty="0"/>
          </a:p>
        </p:txBody>
      </p:sp>
      <p:pic>
        <p:nvPicPr>
          <p:cNvPr id="4" name="Содержимое 3" descr="http://www.forest.ru/rus/basics/glossary/images/dub95c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7"/>
            <a:ext cx="792088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Терн</a:t>
            </a:r>
            <a:endParaRPr lang="ru-RU" dirty="0"/>
          </a:p>
        </p:txBody>
      </p:sp>
      <p:pic>
        <p:nvPicPr>
          <p:cNvPr id="4" name="Содержимое 3" descr="http://img1.liveinternet.ru/images/foto/b/3/548/2180548/f_1597883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344816" cy="511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Боярышник</a:t>
            </a:r>
            <a:endParaRPr lang="ru-RU" dirty="0"/>
          </a:p>
        </p:txBody>
      </p:sp>
      <p:pic>
        <p:nvPicPr>
          <p:cNvPr id="4" name="Содержимое 3" descr="http://www.vashsad.ua/downloads/image/encyclopedia/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997874" cy="522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Колючий полукустарник, реже — травянистое многолетнее растение семейства бобовых, до 1 м высотой. Характерны глубоко уходящие в землю корни, корневая система может достигать 10 м длиной, что способствует обеспечению водой в условиях пустыни.</a:t>
            </a:r>
            <a:br>
              <a:rPr lang="ru-RU" sz="2000" dirty="0" smtClean="0"/>
            </a:br>
            <a:r>
              <a:rPr lang="ru-RU" sz="2000" dirty="0" smtClean="0"/>
              <a:t>Верблюжья  колючка -  перекати  - поле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&amp;Vcy;&amp;iecy;&amp;rcy;&amp;bcy;&amp;lcy;&amp;yucy;&amp;zhcy;&amp;softcy;&amp;yacy; &amp;kcy;&amp;ocy;&amp;lcy;&amp;yucy;&amp;chcy;&amp;kcy;&amp;acy;. &amp;Pcy;&amp;iecy;&amp;rcy;&amp;iecy;&amp;kcy;&amp;acy;&amp;tcy;&amp;icy;-&amp;pcy;&amp;ocy;&amp;lcy;&amp;iecy;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56084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Косуля</a:t>
            </a:r>
            <a:endParaRPr lang="ru-RU" dirty="0"/>
          </a:p>
        </p:txBody>
      </p:sp>
      <p:pic>
        <p:nvPicPr>
          <p:cNvPr id="6" name="Содержимое 5" descr="http://www.chitalnya.ru/upload/263/7625862546265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24744"/>
            <a:ext cx="5688632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Бурый  медведь</a:t>
            </a:r>
            <a:endParaRPr lang="ru-RU" dirty="0"/>
          </a:p>
        </p:txBody>
      </p:sp>
      <p:pic>
        <p:nvPicPr>
          <p:cNvPr id="4" name="Содержимое 3" descr="http://www.monitorulvn.ro/images/iulie/10iulie/6proiect-ursi838-IRENA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63559" y="1554163"/>
            <a:ext cx="596928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Рыси</a:t>
            </a:r>
            <a:endParaRPr lang="ru-RU" dirty="0"/>
          </a:p>
        </p:txBody>
      </p:sp>
      <p:pic>
        <p:nvPicPr>
          <p:cNvPr id="4" name="Содержимое 3" descr="http://gif-and-jpeg.ru/d/39726-2/jivotniy_mir223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Дятел</a:t>
            </a:r>
            <a:endParaRPr lang="ru-RU" dirty="0"/>
          </a:p>
        </p:txBody>
      </p:sp>
      <p:pic>
        <p:nvPicPr>
          <p:cNvPr id="4" name="Содержимое 3" descr="http://www.rbcu.ru/upload/forum/upload/666/138_A132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85219" y="1554163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Фазан</a:t>
            </a:r>
            <a:endParaRPr lang="ru-RU" dirty="0"/>
          </a:p>
        </p:txBody>
      </p:sp>
      <p:pic>
        <p:nvPicPr>
          <p:cNvPr id="4" name="Содержимое 3" descr="http://stat11.privet.ru/lr/0817701aa614382207f98b45c674e8c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28092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Куропатки</a:t>
            </a:r>
            <a:endParaRPr lang="ru-RU" dirty="0"/>
          </a:p>
        </p:txBody>
      </p:sp>
      <p:pic>
        <p:nvPicPr>
          <p:cNvPr id="4" name="Содержимое 3" descr="http://www.fotoregion.ru/data/media/2/IMG_812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920879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Внутренний горный Дагестан</a:t>
            </a:r>
            <a:endParaRPr lang="ru-RU" dirty="0"/>
          </a:p>
        </p:txBody>
      </p:sp>
      <p:pic>
        <p:nvPicPr>
          <p:cNvPr id="4" name="Содержимое 3" descr="http://www.rgo.ru/wp-content/uploads/2012/01/Lanshafty-vnutrigornogo-Dagestan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1124744"/>
            <a:ext cx="777686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Сосна</a:t>
            </a:r>
            <a:endParaRPr lang="ru-RU" dirty="0"/>
          </a:p>
        </p:txBody>
      </p:sp>
      <p:pic>
        <p:nvPicPr>
          <p:cNvPr id="4" name="Содержимое 3" descr="http://img1.liveinternet.ru/images/attach/c/2/84/599/84599017_36348200middle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378200" y="2870994"/>
            <a:ext cx="25400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Береза</a:t>
            </a:r>
            <a:endParaRPr lang="ru-RU" dirty="0"/>
          </a:p>
        </p:txBody>
      </p:sp>
      <p:pic>
        <p:nvPicPr>
          <p:cNvPr id="4" name="Содержимое 3" descr="http://www.edu54.ru/sites/default/files/images/2011/07/dacdc9b9eb581afa58ccf6df37a60d0ba1c89205.preview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6752"/>
            <a:ext cx="6192688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Береза  Радде с  розовой  корой</a:t>
            </a:r>
            <a:endParaRPr lang="ru-RU" dirty="0"/>
          </a:p>
        </p:txBody>
      </p:sp>
      <p:pic>
        <p:nvPicPr>
          <p:cNvPr id="4" name="Содержимое 3" descr="http://simatika.ru/img/600/600/1928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07625" y="1554163"/>
            <a:ext cx="448115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Кустарник  солянки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tiande-zakaz.ucoz.ua/katalog-bad/str27-kust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200800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Бук</a:t>
            </a:r>
            <a:endParaRPr lang="ru-RU" dirty="0"/>
          </a:p>
        </p:txBody>
      </p:sp>
      <p:pic>
        <p:nvPicPr>
          <p:cNvPr id="4" name="Содержимое 3" descr="http://img222.imageshack.us/img222/7884/000118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04451" y="1554163"/>
            <a:ext cx="448749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Граб</a:t>
            </a:r>
            <a:endParaRPr lang="ru-RU" dirty="0"/>
          </a:p>
        </p:txBody>
      </p:sp>
      <p:pic>
        <p:nvPicPr>
          <p:cNvPr id="4" name="Содержимое 3" descr="http://www.ebitki.com/img/herbs/carpinus_betulus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303189" y="1554163"/>
            <a:ext cx="269002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Липа</a:t>
            </a:r>
            <a:endParaRPr lang="ru-RU" dirty="0"/>
          </a:p>
        </p:txBody>
      </p:sp>
      <p:pic>
        <p:nvPicPr>
          <p:cNvPr id="4" name="Содержимое 3" descr="http://img1.liveinternet.ru/images/foto/c/0/apps/3/296/3296505_lipa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Ясень</a:t>
            </a:r>
            <a:endParaRPr lang="ru-RU" dirty="0"/>
          </a:p>
        </p:txBody>
      </p:sp>
      <p:pic>
        <p:nvPicPr>
          <p:cNvPr id="4" name="Содержимое 3" descr="http://s013.radikal.ru/i323/1208/46/19b590e251de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69688" y="1554163"/>
            <a:ext cx="575702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Осина</a:t>
            </a:r>
            <a:endParaRPr lang="ru-RU" dirty="0"/>
          </a:p>
        </p:txBody>
      </p:sp>
      <p:pic>
        <p:nvPicPr>
          <p:cNvPr id="4" name="Содержимое 3" descr="http://shkolazhizni.ru/img/content/i57/57421.gif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62200" y="1595152"/>
            <a:ext cx="4572000" cy="444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Высокогорный Дагестан</a:t>
            </a:r>
            <a:endParaRPr lang="ru-RU" dirty="0"/>
          </a:p>
        </p:txBody>
      </p:sp>
      <p:pic>
        <p:nvPicPr>
          <p:cNvPr id="4" name="Содержимое 3" descr="http://www.lingvenok.ru/files/gallery/6_125092365822198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792088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Субальпийские  луга. Рододендрон.</a:t>
            </a:r>
            <a:endParaRPr lang="ru-RU" dirty="0"/>
          </a:p>
        </p:txBody>
      </p:sp>
      <p:pic>
        <p:nvPicPr>
          <p:cNvPr id="4" name="Содержимое 3" descr="&amp;Pcy;&amp;rcy;&amp;icy;&amp;rcy;&amp;ocy;&amp;dcy;&amp;ncy;&amp;ycy;&amp;iecy; &amp;zcy;&amp;ocy;&amp;ncy;&amp;ycy; &amp;kcy;&amp;acy;&amp;vcy;&amp;kcy;&amp;acy;&amp;zcy;&amp;acy;. &amp;Vcy;&amp;ycy;&amp;scy;&amp;ocy;&amp;kcy;&amp;ocy;&amp;gcy;&amp;ocy;&amp;rcy;&amp;ncy;&amp;ycy;&amp;jcy; &amp;pcy;&amp;ocy;&amp;yacy;&amp;scy; &amp;scy;&amp;ncy;&amp;iecy;&amp;zhcy;&amp;ncy;&amp;icy;&amp;kcy;&amp;ocy;&amp;vcy; &amp;icy; &amp;lcy;&amp;iecy;&amp;dcy;&amp;ncy;&amp;icy;&amp;kcy;&amp;ocy;&amp;vcy;. &amp;Scy;&amp;ucy;&amp;bcy;&amp;acy;&amp;lcy;&amp;softcy;&amp;pcy;&amp;icy;&amp;jcy;&amp;scy;&amp;kcy;&amp;icy;&amp;iecy; &amp;lcy;&amp;ucy;&amp;gcy;&amp;acy; &amp;scy; &amp;zcy;&amp;acy;&amp;rcy;&amp;ocy;&amp;scy;&amp;lcy;&amp;yacy;&amp;mcy;&amp;icy; &amp;kcy;&amp;acy;&amp;vcy;&amp;kcy;&amp;acy;&amp;zcy;&amp;scy;&amp;kcy;&amp;ocy;&amp;gcy;&amp;ocy; &amp;rcy;&amp;ocy;&amp;dcy;&amp;ocy;&amp;dcy;&amp;iecy;&amp;ncy;&amp;dcy;&amp;rcy;&amp;ocy;&amp;ncy;&amp;acy;. &amp;Bcy;&amp;ucy;&amp;kcy;&amp;ocy;&amp;vcy;&amp;ycy;&amp;iecy; &amp;lcy;&amp;iecy;&amp;scy;&amp;acy;. &amp;Lcy;&amp;iecy;&amp;scy;&amp;ncy;&amp;ocy;&amp;jcy; &amp;pcy;&amp;ocy;&amp;yacy;&amp;scy;. &amp;Ncy;&amp;icy;&amp;zcy;&amp;kcy;&amp;ocy;&amp;tcy;&amp;rcy;&amp;acy;&amp;vcy;&amp;ncy;&amp;ycy;&amp;iecy; &amp;acy;&amp;lcy;&amp;softcy;&amp;pcy;&amp;icy;&amp;jcy;&amp;scy;&amp;kcy;&amp;icy;&amp;iecy; &amp;lcy;&amp;ucy;&amp;gcy;&amp;acy;. &amp;IEcy;&amp;lcy;&amp;ocy;&amp;vcy;&amp;ocy;-&amp;pcy;&amp;icy;&amp;khcy;&amp;tcy;&amp;ocy;&amp;vcy;&amp;ycy;&amp;jcy; &amp;lcy;&amp;iecy;&amp;scy;. &amp;Lcy;&amp;iecy;&amp;scy;&amp;ocy;&amp;scy;&amp;tcy;&amp;iecy;&amp;pcy;&amp;softcy;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2008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Голубая  скабиоза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www.swallowtailgardenseeds.com/assets/scabiosa_blue_note_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7560840" cy="554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Розовая ромашка</a:t>
            </a:r>
            <a:endParaRPr lang="ru-RU" dirty="0"/>
          </a:p>
        </p:txBody>
      </p:sp>
      <p:pic>
        <p:nvPicPr>
          <p:cNvPr id="4" name="Содержимое 3" descr="http://img1.liveinternet.ru/images/foto/1/983835/f_1560707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2234" y="1554163"/>
            <a:ext cx="603193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Девясил</a:t>
            </a:r>
            <a:endParaRPr lang="ru-RU" dirty="0"/>
          </a:p>
        </p:txBody>
      </p:sp>
      <p:pic>
        <p:nvPicPr>
          <p:cNvPr id="4" name="Содержимое 3" descr="http://www.tumentoday.ru/wp-content/uploads/2011/02/32-06-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7056785" cy="543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Бородавчатая  лебеда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geobotany.narod.ru/europe/8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63284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Васильки</a:t>
            </a:r>
            <a:endParaRPr lang="ru-RU" dirty="0"/>
          </a:p>
        </p:txBody>
      </p:sp>
      <p:pic>
        <p:nvPicPr>
          <p:cNvPr id="4" name="Содержимое 3" descr="http://dlm3.meta.ua/pic/0/24/11/NEvbtDYvfD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09772" y="3055144"/>
            <a:ext cx="227685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Гвоздики  луговые</a:t>
            </a:r>
            <a:endParaRPr lang="ru-RU" dirty="0"/>
          </a:p>
        </p:txBody>
      </p:sp>
      <p:pic>
        <p:nvPicPr>
          <p:cNvPr id="4" name="Содержимое 3" descr="http://fealot.ru/images/Pl2fFz3NQJkOugwHDCWxvtiV6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1605" y="1554163"/>
            <a:ext cx="679318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Мятлик  луговой</a:t>
            </a:r>
            <a:endParaRPr lang="ru-RU" dirty="0"/>
          </a:p>
        </p:txBody>
      </p:sp>
      <p:pic>
        <p:nvPicPr>
          <p:cNvPr id="4" name="Содержимое 3" descr="http://www.wildlife-gardening.org.uk/wp-content/uploads/2011/03/weeds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18740" y="2295684"/>
            <a:ext cx="4058920" cy="304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Желтый  клевер</a:t>
            </a:r>
            <a:endParaRPr lang="ru-RU" dirty="0"/>
          </a:p>
        </p:txBody>
      </p:sp>
      <p:pic>
        <p:nvPicPr>
          <p:cNvPr id="4" name="Содержимое 3" descr="http://img-fotki.yandex.ru/get/4807/nickhudyakov.9/0_4fff0_26010d36_XL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43979" y="1554163"/>
            <a:ext cx="640844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Синие  колокольчики</a:t>
            </a:r>
            <a:endParaRPr lang="ru-RU" dirty="0"/>
          </a:p>
        </p:txBody>
      </p:sp>
      <p:pic>
        <p:nvPicPr>
          <p:cNvPr id="4" name="Содержимое 3" descr="http://www.bdkr.ru/poperechnaya_mnogole/campanula_peraicifol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4600" y="2399824"/>
            <a:ext cx="4267200" cy="283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Животный  мир  Высокогорного  Дагестана</a:t>
            </a:r>
            <a:endParaRPr lang="ru-RU" dirty="0"/>
          </a:p>
        </p:txBody>
      </p:sp>
      <p:pic>
        <p:nvPicPr>
          <p:cNvPr id="4" name="Содержимое 3" descr="http://www.livt.net/Clt/Ani/Cho/Mam/Atd/Cpr/cpr0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2776"/>
            <a:ext cx="5688632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Дагестанский  тур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Внешний вид.</a:t>
            </a:r>
            <a:r>
              <a:rPr lang="ru-RU" dirty="0" smtClean="0"/>
              <a:t> Крупное животное с невысокими, сравнительно толстыми и сильными ногами, довольно тонкой шеей, пропорциональной головой и коротким хвостом, заметно выступающим из меха. Длина тела около 150 см, высота в холке около 100 см, вес 70—80 кг. На горле у самцов длинная борода. В целом по виду очень напоминает домашнего козла. Как самцы, так и самки имеют рога.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Безоаровый</a:t>
            </a:r>
            <a:r>
              <a:rPr lang="ru-RU" dirty="0" smtClean="0"/>
              <a:t>  козел</a:t>
            </a:r>
            <a:endParaRPr lang="ru-RU" dirty="0"/>
          </a:p>
        </p:txBody>
      </p:sp>
      <p:pic>
        <p:nvPicPr>
          <p:cNvPr id="4" name="Содержимое 3" descr="http://www.megabook.ru/MObjects2/data/pict2008/04a051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96752"/>
            <a:ext cx="482453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Серна</a:t>
            </a:r>
            <a:endParaRPr lang="ru-RU" dirty="0"/>
          </a:p>
        </p:txBody>
      </p:sp>
      <p:pic>
        <p:nvPicPr>
          <p:cNvPr id="4" name="Содержимое 3" descr="http://kartiny.ucoz.ru/_ph/98/25890678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93677" y="1554163"/>
            <a:ext cx="530904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Темно-бурый  медведь</a:t>
            </a:r>
            <a:endParaRPr lang="ru-RU" dirty="0"/>
          </a:p>
        </p:txBody>
      </p:sp>
      <p:pic>
        <p:nvPicPr>
          <p:cNvPr id="4" name="Содержимое 3" descr="http://www.bearplanet.ru/images/18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Долина  дельты  Терека и  Самура растут широколиственные  леса</a:t>
            </a:r>
            <a:endParaRPr lang="ru-RU" dirty="0"/>
          </a:p>
        </p:txBody>
      </p:sp>
      <p:pic>
        <p:nvPicPr>
          <p:cNvPr id="4" name="Содержимое 3" descr="http://img0.liveinternet.ru/images/attach/c/5/87/238/87238414_shirokolistvennyj_les_foto_0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Заяц</a:t>
            </a:r>
            <a:endParaRPr lang="ru-RU" dirty="0"/>
          </a:p>
        </p:txBody>
      </p:sp>
      <p:pic>
        <p:nvPicPr>
          <p:cNvPr id="4" name="Содержимое 3" descr="http://img1.liveinternet.ru/images/attach/c/6/91/9/91009825_8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3891" y="1554163"/>
            <a:ext cx="602861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Волк</a:t>
            </a:r>
            <a:endParaRPr lang="ru-RU" dirty="0"/>
          </a:p>
        </p:txBody>
      </p:sp>
      <p:pic>
        <p:nvPicPr>
          <p:cNvPr id="4" name="Содержимое 3" descr="http://unsveta.com/pics/1/1865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785818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Горная  индейка  -улар</a:t>
            </a:r>
            <a:endParaRPr lang="ru-RU" dirty="0"/>
          </a:p>
        </p:txBody>
      </p:sp>
      <p:pic>
        <p:nvPicPr>
          <p:cNvPr id="4" name="Содержимое 3" descr="http://www.heartattack.narod.ru/photo446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94532" y="2934748"/>
            <a:ext cx="2307336" cy="176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Кеклик</a:t>
            </a:r>
            <a:endParaRPr lang="ru-RU" dirty="0"/>
          </a:p>
        </p:txBody>
      </p:sp>
      <p:pic>
        <p:nvPicPr>
          <p:cNvPr id="4" name="Содержимое 3" descr="http://i028.radikal.ru/1104/4b/c1f1161e97d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590465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Альпийская  галка</a:t>
            </a:r>
            <a:endParaRPr lang="ru-RU" dirty="0"/>
          </a:p>
        </p:txBody>
      </p:sp>
      <p:pic>
        <p:nvPicPr>
          <p:cNvPr id="4" name="Содержимое 3" descr="http://www.wheelsofitaly.com/wiki/images/a/af/Alpenkauw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Кавказский  тетерев</a:t>
            </a:r>
            <a:endParaRPr lang="ru-RU" dirty="0"/>
          </a:p>
        </p:txBody>
      </p:sp>
      <p:pic>
        <p:nvPicPr>
          <p:cNvPr id="4" name="Содержимое 3" descr="http://900igr.net/datai/okruzhajuschij-mir/Orenburgskaja-oblast/0051-038-Teterev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62112" y="1593056"/>
            <a:ext cx="597217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Орел</a:t>
            </a:r>
            <a:endParaRPr lang="ru-RU" dirty="0"/>
          </a:p>
        </p:txBody>
      </p:sp>
      <p:pic>
        <p:nvPicPr>
          <p:cNvPr id="4" name="Содержимое 3" descr="http://files.myopera.com/bradrandy/blog/1266302579Ur5FQ6f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29404" y="1554163"/>
            <a:ext cx="503759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Граб</a:t>
            </a:r>
            <a:endParaRPr lang="ru-RU" dirty="0"/>
          </a:p>
        </p:txBody>
      </p:sp>
      <p:pic>
        <p:nvPicPr>
          <p:cNvPr id="4" name="Содержимое 3" descr="http://www.ebitki.com/img/herbs/carpinus_betulus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303189" y="1554163"/>
            <a:ext cx="269002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321</TotalTime>
  <Words>351</Words>
  <Application>Microsoft Office PowerPoint</Application>
  <PresentationFormat>Экран (4:3)</PresentationFormat>
  <Paragraphs>89</Paragraphs>
  <Slides>86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86</vt:i4>
      </vt:variant>
    </vt:vector>
  </HeadingPairs>
  <TitlesOfParts>
    <vt:vector size="87" baseType="lpstr">
      <vt:lpstr>Трек</vt:lpstr>
      <vt:lpstr>Растительный и животный мир Дагестана</vt:lpstr>
      <vt:lpstr>Полынь</vt:lpstr>
      <vt:lpstr>Серая полынь </vt:lpstr>
      <vt:lpstr>Верблюжья  колючка</vt:lpstr>
      <vt:lpstr>Колючий полукустарник, реже — травянистое многолетнее растение семейства бобовых, до 1 м высотой. Характерны глубоко уходящие в землю корни, корневая система может достигать 10 м длиной, что способствует обеспечению водой в условиях пустыни. Верблюжья  колючка -  перекати  - поле </vt:lpstr>
      <vt:lpstr>Кустарник  солянки </vt:lpstr>
      <vt:lpstr>Бородавчатая  лебеда </vt:lpstr>
      <vt:lpstr>Долина  дельты  Терека и  Самура растут широколиственные  леса</vt:lpstr>
      <vt:lpstr>Граб</vt:lpstr>
      <vt:lpstr>Дуб</vt:lpstr>
      <vt:lpstr>Ольха  черная</vt:lpstr>
      <vt:lpstr>Клен</vt:lpstr>
      <vt:lpstr>Лещина </vt:lpstr>
      <vt:lpstr>Грецкий  орех </vt:lpstr>
      <vt:lpstr>Самурский  лес </vt:lpstr>
      <vt:lpstr>Дельта реки  Самур</vt:lpstr>
      <vt:lpstr> Лианы  в  Самурском  лесу </vt:lpstr>
      <vt:lpstr>Дикий виноград </vt:lpstr>
      <vt:lpstr>Плющ</vt:lpstr>
      <vt:lpstr>Павой-лиана </vt:lpstr>
      <vt:lpstr>Обвойник </vt:lpstr>
      <vt:lpstr>Кизил</vt:lpstr>
      <vt:lpstr>Айва</vt:lpstr>
      <vt:lpstr>Мушмула</vt:lpstr>
      <vt:lpstr>Алыча</vt:lpstr>
      <vt:lpstr>Боярышник</vt:lpstr>
      <vt:lpstr>Свидина</vt:lpstr>
      <vt:lpstr>Животные  Самурского  леса Косуля</vt:lpstr>
      <vt:lpstr>Камышовый  кот</vt:lpstr>
      <vt:lpstr>Кавказский  фазан</vt:lpstr>
      <vt:lpstr>Кабан</vt:lpstr>
      <vt:lpstr>Выдра</vt:lpstr>
      <vt:lpstr>Куница</vt:lpstr>
      <vt:lpstr>Енот</vt:lpstr>
      <vt:lpstr>Животный  мир  полупустынь Барсук</vt:lpstr>
      <vt:lpstr>Тушканчик</vt:lpstr>
      <vt:lpstr>Песчанки</vt:lpstr>
      <vt:lpstr>Вид  слепыш  занесен в международную Красную  Книгу </vt:lpstr>
      <vt:lpstr>Лисица- корсак</vt:lpstr>
      <vt:lpstr>Сайгак - степная антилопа, - внесена  в Красную книгу Всемирного союза охраны природы Это удивительное животное, пережившее мамонтов и тарпанов, туров и диких лошадей, оказалось на грани исчезновения. </vt:lpstr>
      <vt:lpstr>Орел-  могильник. Свое прозвище могильник получил из-за характерной для него манеры присаживаться на отдых на вершины могильных курганов или особых глинобитных построек, обозначающих места захоронений.  </vt:lpstr>
      <vt:lpstr>Орел- курганник</vt:lpstr>
      <vt:lpstr>Жаворонок</vt:lpstr>
      <vt:lpstr>Предгорный  Дагестан</vt:lpstr>
      <vt:lpstr>Держи - дерево. У этого дерева два вида колючек. С одной стороны ветки колючки прямые и направлены косо вверх, а с противоположной стороны они кривые, как рыболовные крючки. Первые колют, а вторые не выпускают. Так что в эти заросли лучше не попадать. Другое название «палиурус» - от греч.Paliurus  - так назывался колючий кустарник для живых изгородей. Еще одно название – «Христовы тернии».Считается, что именно из этого растения римляне сплели терновый венец для Иисуса Христа </vt:lpstr>
      <vt:lpstr>Крушина  Палласа</vt:lpstr>
      <vt:lpstr>Пушистый дуб</vt:lpstr>
      <vt:lpstr>Терн</vt:lpstr>
      <vt:lpstr>Боярышник</vt:lpstr>
      <vt:lpstr>Косуля</vt:lpstr>
      <vt:lpstr>Бурый  медведь</vt:lpstr>
      <vt:lpstr>Рыси</vt:lpstr>
      <vt:lpstr>Дятел</vt:lpstr>
      <vt:lpstr>Фазан</vt:lpstr>
      <vt:lpstr>Куропатки</vt:lpstr>
      <vt:lpstr>Внутренний горный Дагестан</vt:lpstr>
      <vt:lpstr>Сосна</vt:lpstr>
      <vt:lpstr>Береза</vt:lpstr>
      <vt:lpstr>Береза  Радде с  розовой  корой</vt:lpstr>
      <vt:lpstr>Бук</vt:lpstr>
      <vt:lpstr>Граб</vt:lpstr>
      <vt:lpstr>Липа</vt:lpstr>
      <vt:lpstr>Ясень</vt:lpstr>
      <vt:lpstr>Осина</vt:lpstr>
      <vt:lpstr>Высокогорный Дагестан</vt:lpstr>
      <vt:lpstr>Субальпийские  луга. Рододендрон.</vt:lpstr>
      <vt:lpstr>Голубая  скабиоза </vt:lpstr>
      <vt:lpstr>Розовая ромашка</vt:lpstr>
      <vt:lpstr>Девясил</vt:lpstr>
      <vt:lpstr>Васильки</vt:lpstr>
      <vt:lpstr>Гвоздики  луговые</vt:lpstr>
      <vt:lpstr>Мятлик  луговой</vt:lpstr>
      <vt:lpstr>Желтый  клевер</vt:lpstr>
      <vt:lpstr>Синие  колокольчики</vt:lpstr>
      <vt:lpstr>Животный  мир  Высокогорного  Дагестана</vt:lpstr>
      <vt:lpstr>Дагестанский  тур </vt:lpstr>
      <vt:lpstr>Безоаровый  козел</vt:lpstr>
      <vt:lpstr>Серна</vt:lpstr>
      <vt:lpstr>Темно-бурый  медведь</vt:lpstr>
      <vt:lpstr>Заяц</vt:lpstr>
      <vt:lpstr>Волк</vt:lpstr>
      <vt:lpstr>Горная  индейка  -улар</vt:lpstr>
      <vt:lpstr>Кеклик</vt:lpstr>
      <vt:lpstr>Альпийская  галка</vt:lpstr>
      <vt:lpstr>Кавказский  тетерев</vt:lpstr>
      <vt:lpstr>Орел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Супер</dc:creator>
  <cp:lastModifiedBy>Scan</cp:lastModifiedBy>
  <cp:revision>39</cp:revision>
  <dcterms:created xsi:type="dcterms:W3CDTF">2013-04-21T14:26:34Z</dcterms:created>
  <dcterms:modified xsi:type="dcterms:W3CDTF">2017-03-23T19:21:46Z</dcterms:modified>
</cp:coreProperties>
</file>