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301" r:id="rId2"/>
    <p:sldId id="292" r:id="rId3"/>
    <p:sldId id="293" r:id="rId4"/>
    <p:sldId id="294" r:id="rId5"/>
    <p:sldId id="295" r:id="rId6"/>
    <p:sldId id="296" r:id="rId7"/>
    <p:sldId id="297" r:id="rId8"/>
    <p:sldId id="29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3768" autoAdjust="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44190E5-DD01-47CC-9AEE-6086DBDEBCF8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7E981F5-0FB0-4D28-8957-B619BBC4F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Тема урока: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2852936"/>
            <a:ext cx="7503368" cy="2286000"/>
          </a:xfrm>
        </p:spPr>
        <p:txBody>
          <a:bodyPr>
            <a:noAutofit/>
          </a:bodyPr>
          <a:lstStyle/>
          <a:p>
            <a:r>
              <a:rPr lang="ru-RU" sz="5400" dirty="0" smtClean="0"/>
              <a:t>«Равновесие потребителя»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23227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1285860"/>
            <a:ext cx="51283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u="sng" dirty="0" smtClean="0"/>
              <a:t>Задания по теме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214422"/>
          <a:ext cx="9001156" cy="3992880"/>
        </p:xfrm>
        <a:graphic>
          <a:graphicData uri="http://schemas.openxmlformats.org/drawingml/2006/table">
            <a:tbl>
              <a:tblPr/>
              <a:tblGrid>
                <a:gridCol w="900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3200" dirty="0">
                          <a:solidFill>
                            <a:srgbClr val="000033"/>
                          </a:solidFill>
                          <a:latin typeface="Times New Roman"/>
                        </a:rPr>
                        <a:t>1. </a:t>
                      </a:r>
                      <a:r>
                        <a:rPr lang="ru-RU" sz="3200" b="1" dirty="0">
                          <a:solidFill>
                            <a:srgbClr val="000033"/>
                          </a:solidFill>
                          <a:latin typeface="Times New Roman"/>
                        </a:rPr>
                        <a:t>Максимум удовлетворения общей полезности достигается, когда:</a:t>
                      </a:r>
                      <a:endParaRPr lang="ru-RU" sz="3200" dirty="0">
                        <a:solidFill>
                          <a:srgbClr val="000033"/>
                        </a:solidFill>
                        <a:latin typeface="Times New Roman"/>
                      </a:endParaRPr>
                    </a:p>
                    <a:p>
                      <a:r>
                        <a:rPr lang="ru-RU" sz="3200" dirty="0">
                          <a:solidFill>
                            <a:srgbClr val="000033"/>
                          </a:solidFill>
                          <a:latin typeface="Times New Roman"/>
                        </a:rPr>
                        <a:t>а) предельная полезность равна «0»;</a:t>
                      </a:r>
                    </a:p>
                    <a:p>
                      <a:r>
                        <a:rPr lang="ru-RU" sz="3200" dirty="0" err="1">
                          <a:solidFill>
                            <a:srgbClr val="000033"/>
                          </a:solidFill>
                          <a:latin typeface="Times New Roman"/>
                        </a:rPr>
                        <a:t>b</a:t>
                      </a:r>
                      <a:r>
                        <a:rPr lang="ru-RU" sz="3200" dirty="0">
                          <a:solidFill>
                            <a:srgbClr val="000033"/>
                          </a:solidFill>
                          <a:latin typeface="Times New Roman"/>
                        </a:rPr>
                        <a:t>) предельная полезность имеет максимальное значение;</a:t>
                      </a:r>
                    </a:p>
                    <a:p>
                      <a:r>
                        <a:rPr lang="ru-RU" sz="3200" dirty="0" err="1">
                          <a:solidFill>
                            <a:srgbClr val="000033"/>
                          </a:solidFill>
                          <a:latin typeface="Times New Roman"/>
                        </a:rPr>
                        <a:t>c</a:t>
                      </a:r>
                      <a:r>
                        <a:rPr lang="ru-RU" sz="3200" dirty="0">
                          <a:solidFill>
                            <a:srgbClr val="000033"/>
                          </a:solidFill>
                          <a:latin typeface="Times New Roman"/>
                        </a:rPr>
                        <a:t>) предельная полезность имеет минимальное значение;</a:t>
                      </a:r>
                    </a:p>
                    <a:p>
                      <a:r>
                        <a:rPr lang="ru-RU" sz="3200" dirty="0" err="1">
                          <a:solidFill>
                            <a:srgbClr val="000033"/>
                          </a:solidFill>
                          <a:latin typeface="Times New Roman"/>
                        </a:rPr>
                        <a:t>d</a:t>
                      </a:r>
                      <a:r>
                        <a:rPr lang="ru-RU" sz="3200" dirty="0">
                          <a:solidFill>
                            <a:srgbClr val="000033"/>
                          </a:solidFill>
                          <a:latin typeface="Times New Roman"/>
                        </a:rPr>
                        <a:t>) все ответы неверны.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214546" y="214290"/>
            <a:ext cx="31241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Тесты</a:t>
            </a:r>
            <a:endParaRPr kumimoji="0" lang="ru-RU" sz="7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928670"/>
            <a:ext cx="77867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2. </a:t>
            </a:r>
            <a:r>
              <a:rPr lang="ru-RU" sz="2800" b="1" dirty="0" smtClean="0"/>
              <a:t>Условие равновесия потребителя достигается, когда:</a:t>
            </a:r>
            <a:endParaRPr lang="ru-RU" sz="2800" dirty="0" smtClean="0"/>
          </a:p>
          <a:p>
            <a:r>
              <a:rPr lang="ru-RU" sz="2800" dirty="0" smtClean="0"/>
              <a:t>а) предельные полезности благ равны предельной полезности денег;</a:t>
            </a:r>
          </a:p>
          <a:p>
            <a:r>
              <a:rPr lang="ru-RU" sz="2800" dirty="0" err="1" smtClean="0"/>
              <a:t>b</a:t>
            </a:r>
            <a:r>
              <a:rPr lang="ru-RU" sz="2800" dirty="0" smtClean="0"/>
              <a:t>) взвешенные по ценам предельные полезности благ равны;</a:t>
            </a:r>
          </a:p>
          <a:p>
            <a:r>
              <a:rPr lang="ru-RU" sz="2800" dirty="0" err="1" smtClean="0"/>
              <a:t>c</a:t>
            </a:r>
            <a:r>
              <a:rPr lang="ru-RU" sz="2800" dirty="0" smtClean="0"/>
              <a:t>) предельные полезности благ равны;</a:t>
            </a:r>
          </a:p>
          <a:p>
            <a:r>
              <a:rPr lang="ru-RU" sz="2800" dirty="0" err="1" smtClean="0"/>
              <a:t>d</a:t>
            </a:r>
            <a:r>
              <a:rPr lang="ru-RU" sz="2800" dirty="0" smtClean="0"/>
              <a:t>) взвешенные по цене предельные затраты равны предельной полезности денег;</a:t>
            </a:r>
          </a:p>
          <a:p>
            <a:r>
              <a:rPr lang="ru-RU" sz="2800" dirty="0" err="1" smtClean="0"/>
              <a:t>e</a:t>
            </a:r>
            <a:r>
              <a:rPr lang="ru-RU" sz="2800" dirty="0" smtClean="0"/>
              <a:t>) верны все ответы.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642918"/>
            <a:ext cx="778674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3. Кривая безразличия показывает:</a:t>
            </a:r>
            <a:endParaRPr lang="ru-RU" sz="2800" dirty="0" smtClean="0"/>
          </a:p>
          <a:p>
            <a:r>
              <a:rPr lang="ru-RU" sz="2800" dirty="0" smtClean="0"/>
              <a:t>а) полезность экономического блага;</a:t>
            </a:r>
          </a:p>
          <a:p>
            <a:r>
              <a:rPr lang="ru-RU" sz="2800" dirty="0" err="1" smtClean="0"/>
              <a:t>b</a:t>
            </a:r>
            <a:r>
              <a:rPr lang="ru-RU" sz="2800" dirty="0" smtClean="0"/>
              <a:t>) различные комбинации двух экономических благ, имеющих одинаковую полезность;</a:t>
            </a:r>
          </a:p>
          <a:p>
            <a:r>
              <a:rPr lang="ru-RU" sz="2800" dirty="0" err="1" smtClean="0"/>
              <a:t>c</a:t>
            </a:r>
            <a:r>
              <a:rPr lang="ru-RU" sz="2800" dirty="0" smtClean="0"/>
              <a:t>) одинаковые по полезности потребительские блага;</a:t>
            </a:r>
          </a:p>
          <a:p>
            <a:r>
              <a:rPr lang="ru-RU" sz="2800" dirty="0" err="1" smtClean="0"/>
              <a:t>d</a:t>
            </a:r>
            <a:r>
              <a:rPr lang="ru-RU" sz="2800" dirty="0" smtClean="0"/>
              <a:t>) замену одного блага другим;</a:t>
            </a:r>
          </a:p>
          <a:p>
            <a:r>
              <a:rPr lang="ru-RU" sz="2800" dirty="0" err="1" smtClean="0"/>
              <a:t>e</a:t>
            </a:r>
            <a:r>
              <a:rPr lang="ru-RU" sz="2800" dirty="0" smtClean="0"/>
              <a:t>) действие эффекта дохода</a:t>
            </a:r>
            <a:r>
              <a:rPr lang="ru-RU" sz="2800" b="1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889844"/>
            <a:ext cx="77867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4. Закон убывающей предельной полезности означает, что:</a:t>
            </a:r>
            <a:endParaRPr lang="ru-RU" sz="2400" dirty="0" smtClean="0"/>
          </a:p>
          <a:p>
            <a:r>
              <a:rPr lang="ru-RU" sz="2400" dirty="0" smtClean="0"/>
              <a:t>а).   отношение предельных полезностей к ценам на предметы роскоши меньше, чем на товары первой необходимости,</a:t>
            </a:r>
          </a:p>
          <a:p>
            <a:r>
              <a:rPr lang="ru-RU" sz="2400" dirty="0" smtClean="0"/>
              <a:t>б).   полезность, приносимая каждой последующей единицей товара, убывает по мере увеличения количества приобретаемых товаров,</a:t>
            </a:r>
          </a:p>
          <a:p>
            <a:r>
              <a:rPr lang="ru-RU" sz="2400" dirty="0" smtClean="0"/>
              <a:t>в).   отношение предельных полезностей к ценам одинаково для всех товаров,</a:t>
            </a:r>
          </a:p>
          <a:p>
            <a:r>
              <a:rPr lang="ru-RU" sz="2400" dirty="0" smtClean="0"/>
              <a:t>г).    полезность приобретаемых товаров убывает по мере увеличения дохода потребителя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142984"/>
            <a:ext cx="81439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5. Положение и наклон кривой безразличия для отдельного потребителя объясняется:</a:t>
            </a:r>
            <a:endParaRPr lang="ru-RU" sz="2800" dirty="0" smtClean="0"/>
          </a:p>
          <a:p>
            <a:r>
              <a:rPr lang="ru-RU" sz="2800" dirty="0" smtClean="0"/>
              <a:t>а).   его предпочтениями и размерами дохода,</a:t>
            </a:r>
          </a:p>
          <a:p>
            <a:r>
              <a:rPr lang="ru-RU" sz="2800" dirty="0" smtClean="0"/>
              <a:t>б).   только ценами покупаемых товаров,</a:t>
            </a:r>
          </a:p>
          <a:p>
            <a:r>
              <a:rPr lang="ru-RU" sz="2800" dirty="0" smtClean="0"/>
              <a:t>в).   предпочтениями, размерами дохода и ценами покупаемых товаров,</a:t>
            </a:r>
          </a:p>
          <a:p>
            <a:r>
              <a:rPr lang="ru-RU" sz="2800" dirty="0" smtClean="0"/>
              <a:t>г).    только его предпочтениями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857232"/>
            <a:ext cx="77153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6. Точка равновесия потребителя:</a:t>
            </a:r>
            <a:endParaRPr lang="ru-RU" sz="2800" dirty="0" smtClean="0"/>
          </a:p>
          <a:p>
            <a:r>
              <a:rPr lang="ru-RU" sz="2800" dirty="0" smtClean="0"/>
              <a:t>а) это точка, где потребитель не имеет стимулов для изменения соотношения товаров в потребительском выборе;</a:t>
            </a:r>
          </a:p>
          <a:p>
            <a:r>
              <a:rPr lang="ru-RU" sz="2800" dirty="0" err="1" smtClean="0"/>
              <a:t>b</a:t>
            </a:r>
            <a:r>
              <a:rPr lang="ru-RU" sz="2800" dirty="0" smtClean="0"/>
              <a:t>) называется также точкой потребительского оптимума;</a:t>
            </a:r>
          </a:p>
          <a:p>
            <a:r>
              <a:rPr lang="ru-RU" sz="2800" dirty="0" err="1" smtClean="0"/>
              <a:t>c</a:t>
            </a:r>
            <a:r>
              <a:rPr lang="ru-RU" sz="2800" dirty="0" smtClean="0"/>
              <a:t>) это точка, где потребитель тратит весь свой доход;</a:t>
            </a:r>
          </a:p>
          <a:p>
            <a:r>
              <a:rPr lang="ru-RU" sz="2800" dirty="0" err="1" smtClean="0"/>
              <a:t>d</a:t>
            </a:r>
            <a:r>
              <a:rPr lang="ru-RU" sz="2800" dirty="0" smtClean="0"/>
              <a:t>) это точка, где потребитель не может повлиять на цены товаров;</a:t>
            </a:r>
          </a:p>
          <a:p>
            <a:r>
              <a:rPr lang="ru-RU" sz="2800" dirty="0" err="1" smtClean="0"/>
              <a:t>e</a:t>
            </a:r>
            <a:r>
              <a:rPr lang="ru-RU" sz="2800" dirty="0" smtClean="0"/>
              <a:t>) это точка касания бюджетной линии и кривой безразличия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257</TotalTime>
  <Words>154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Verdana</vt:lpstr>
      <vt:lpstr>Wingdings 2</vt:lpstr>
      <vt:lpstr>Яркая</vt:lpstr>
      <vt:lpstr>Тема урока: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Бюджетное ограничение. Равновесие потребителя</dc:title>
  <dc:creator>Пользователь Windows</dc:creator>
  <cp:lastModifiedBy>камаля</cp:lastModifiedBy>
  <cp:revision>53</cp:revision>
  <dcterms:created xsi:type="dcterms:W3CDTF">2014-02-09T15:21:34Z</dcterms:created>
  <dcterms:modified xsi:type="dcterms:W3CDTF">2020-04-05T13:18:31Z</dcterms:modified>
</cp:coreProperties>
</file>